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96" r:id="rId2"/>
    <p:sldId id="313" r:id="rId3"/>
    <p:sldId id="4671" r:id="rId4"/>
    <p:sldId id="4691" r:id="rId5"/>
    <p:sldId id="4692" r:id="rId6"/>
    <p:sldId id="4688" r:id="rId7"/>
    <p:sldId id="4689" r:id="rId8"/>
    <p:sldId id="4674" r:id="rId9"/>
    <p:sldId id="4696" r:id="rId10"/>
    <p:sldId id="4675" r:id="rId11"/>
    <p:sldId id="4683" r:id="rId12"/>
    <p:sldId id="4676" r:id="rId13"/>
    <p:sldId id="350" r:id="rId14"/>
    <p:sldId id="351" r:id="rId15"/>
    <p:sldId id="400" r:id="rId16"/>
    <p:sldId id="4672" r:id="rId17"/>
    <p:sldId id="4677" r:id="rId18"/>
    <p:sldId id="4673" r:id="rId19"/>
    <p:sldId id="4698" r:id="rId20"/>
    <p:sldId id="4699" r:id="rId21"/>
    <p:sldId id="4678" r:id="rId22"/>
    <p:sldId id="4685" r:id="rId23"/>
    <p:sldId id="4681" r:id="rId24"/>
    <p:sldId id="4690" r:id="rId25"/>
    <p:sldId id="272" r:id="rId26"/>
    <p:sldId id="4686" r:id="rId27"/>
    <p:sldId id="371" r:id="rId28"/>
    <p:sldId id="4680" r:id="rId29"/>
    <p:sldId id="4682" r:id="rId30"/>
    <p:sldId id="4687" r:id="rId31"/>
    <p:sldId id="4694" r:id="rId32"/>
    <p:sldId id="266" r:id="rId33"/>
    <p:sldId id="4693" r:id="rId34"/>
    <p:sldId id="4695" r:id="rId35"/>
    <p:sldId id="27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5C307D"/>
    <a:srgbClr val="7030A0"/>
    <a:srgbClr val="A93FA0"/>
    <a:srgbClr val="D55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28" autoAdjust="0"/>
  </p:normalViewPr>
  <p:slideViewPr>
    <p:cSldViewPr snapToGrid="0" showGuides="1">
      <p:cViewPr varScale="1">
        <p:scale>
          <a:sx n="97" d="100"/>
          <a:sy n="97" d="100"/>
        </p:scale>
        <p:origin x="48" y="16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t>2020/10/12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t>‹#›</a:t>
            </a:fld>
            <a:endParaRPr lang="zh-CN" altLang="en-US"/>
          </a:p>
        </p:txBody>
      </p:sp>
    </p:spTree>
    <p:extLst>
      <p:ext uri="{BB962C8B-B14F-4D97-AF65-F5344CB8AC3E}">
        <p14:creationId xmlns:p14="http://schemas.microsoft.com/office/powerpoint/2010/main" val="137208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31C54-62A2-457D-B398-2DF115F6E61B}" type="slidenum">
              <a:rPr lang="zh-CN" altLang="en-US" smtClean="0"/>
              <a:t>1</a:t>
            </a:fld>
            <a:endParaRPr lang="zh-CN" altLang="en-US"/>
          </a:p>
        </p:txBody>
      </p:sp>
    </p:spTree>
    <p:extLst>
      <p:ext uri="{BB962C8B-B14F-4D97-AF65-F5344CB8AC3E}">
        <p14:creationId xmlns:p14="http://schemas.microsoft.com/office/powerpoint/2010/main" val="23831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16</a:t>
            </a:fld>
            <a:endParaRPr lang="zh-CN" altLang="en-US"/>
          </a:p>
        </p:txBody>
      </p:sp>
    </p:spTree>
    <p:extLst>
      <p:ext uri="{BB962C8B-B14F-4D97-AF65-F5344CB8AC3E}">
        <p14:creationId xmlns:p14="http://schemas.microsoft.com/office/powerpoint/2010/main" val="3192391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17</a:t>
            </a:fld>
            <a:endParaRPr lang="zh-CN" altLang="en-US"/>
          </a:p>
        </p:txBody>
      </p:sp>
    </p:spTree>
    <p:extLst>
      <p:ext uri="{BB962C8B-B14F-4D97-AF65-F5344CB8AC3E}">
        <p14:creationId xmlns:p14="http://schemas.microsoft.com/office/powerpoint/2010/main" val="206577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18</a:t>
            </a:fld>
            <a:endParaRPr lang="zh-CN" altLang="en-US"/>
          </a:p>
        </p:txBody>
      </p:sp>
    </p:spTree>
    <p:extLst>
      <p:ext uri="{BB962C8B-B14F-4D97-AF65-F5344CB8AC3E}">
        <p14:creationId xmlns:p14="http://schemas.microsoft.com/office/powerpoint/2010/main" val="36614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19</a:t>
            </a:fld>
            <a:endParaRPr lang="zh-CN" altLang="en-US"/>
          </a:p>
        </p:txBody>
      </p:sp>
    </p:spTree>
    <p:extLst>
      <p:ext uri="{BB962C8B-B14F-4D97-AF65-F5344CB8AC3E}">
        <p14:creationId xmlns:p14="http://schemas.microsoft.com/office/powerpoint/2010/main" val="184510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21</a:t>
            </a:fld>
            <a:endParaRPr lang="zh-CN" altLang="en-US"/>
          </a:p>
        </p:txBody>
      </p:sp>
    </p:spTree>
    <p:extLst>
      <p:ext uri="{BB962C8B-B14F-4D97-AF65-F5344CB8AC3E}">
        <p14:creationId xmlns:p14="http://schemas.microsoft.com/office/powerpoint/2010/main" val="309882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26</a:t>
            </a:fld>
            <a:endParaRPr lang="zh-CN" altLang="en-US"/>
          </a:p>
        </p:txBody>
      </p:sp>
    </p:spTree>
    <p:extLst>
      <p:ext uri="{BB962C8B-B14F-4D97-AF65-F5344CB8AC3E}">
        <p14:creationId xmlns:p14="http://schemas.microsoft.com/office/powerpoint/2010/main" val="3122650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29</a:t>
            </a:fld>
            <a:endParaRPr lang="zh-CN" altLang="en-US"/>
          </a:p>
        </p:txBody>
      </p:sp>
    </p:spTree>
    <p:extLst>
      <p:ext uri="{BB962C8B-B14F-4D97-AF65-F5344CB8AC3E}">
        <p14:creationId xmlns:p14="http://schemas.microsoft.com/office/powerpoint/2010/main" val="250133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31</a:t>
            </a:fld>
            <a:endParaRPr lang="zh-CN" altLang="en-US"/>
          </a:p>
        </p:txBody>
      </p:sp>
    </p:spTree>
    <p:extLst>
      <p:ext uri="{BB962C8B-B14F-4D97-AF65-F5344CB8AC3E}">
        <p14:creationId xmlns:p14="http://schemas.microsoft.com/office/powerpoint/2010/main" val="84315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34</a:t>
            </a:fld>
            <a:endParaRPr lang="zh-CN" altLang="en-US"/>
          </a:p>
        </p:txBody>
      </p:sp>
    </p:spTree>
    <p:extLst>
      <p:ext uri="{BB962C8B-B14F-4D97-AF65-F5344CB8AC3E}">
        <p14:creationId xmlns:p14="http://schemas.microsoft.com/office/powerpoint/2010/main" val="359645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35</a:t>
            </a:fld>
            <a:endParaRPr lang="zh-CN" altLang="en-US"/>
          </a:p>
        </p:txBody>
      </p:sp>
    </p:spTree>
    <p:extLst>
      <p:ext uri="{BB962C8B-B14F-4D97-AF65-F5344CB8AC3E}">
        <p14:creationId xmlns:p14="http://schemas.microsoft.com/office/powerpoint/2010/main" val="68168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46327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75096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54430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10</a:t>
            </a:fld>
            <a:endParaRPr lang="zh-CN" altLang="en-US"/>
          </a:p>
        </p:txBody>
      </p:sp>
    </p:spTree>
    <p:extLst>
      <p:ext uri="{BB962C8B-B14F-4D97-AF65-F5344CB8AC3E}">
        <p14:creationId xmlns:p14="http://schemas.microsoft.com/office/powerpoint/2010/main" val="167180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379184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09CC-711C-4C48-9104-C7D3B4FFF3DE}" type="slidenum">
              <a:rPr lang="zh-CN" altLang="en-US" smtClean="0"/>
              <a:t>13</a:t>
            </a:fld>
            <a:endParaRPr lang="zh-CN" altLang="en-US"/>
          </a:p>
        </p:txBody>
      </p:sp>
    </p:spTree>
    <p:extLst>
      <p:ext uri="{BB962C8B-B14F-4D97-AF65-F5344CB8AC3E}">
        <p14:creationId xmlns:p14="http://schemas.microsoft.com/office/powerpoint/2010/main" val="1956556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09CC-711C-4C48-9104-C7D3B4FFF3DE}" type="slidenum">
              <a:rPr lang="zh-CN" altLang="en-US" smtClean="0"/>
              <a:t>14</a:t>
            </a:fld>
            <a:endParaRPr lang="zh-CN" altLang="en-US"/>
          </a:p>
        </p:txBody>
      </p:sp>
    </p:spTree>
    <p:extLst>
      <p:ext uri="{BB962C8B-B14F-4D97-AF65-F5344CB8AC3E}">
        <p14:creationId xmlns:p14="http://schemas.microsoft.com/office/powerpoint/2010/main" val="103397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709CC-711C-4C48-9104-C7D3B4FFF3DE}" type="slidenum">
              <a:rPr lang="zh-CN" altLang="en-US" smtClean="0"/>
              <a:t>15</a:t>
            </a:fld>
            <a:endParaRPr lang="zh-CN" altLang="en-US"/>
          </a:p>
        </p:txBody>
      </p:sp>
    </p:spTree>
    <p:extLst>
      <p:ext uri="{BB962C8B-B14F-4D97-AF65-F5344CB8AC3E}">
        <p14:creationId xmlns:p14="http://schemas.microsoft.com/office/powerpoint/2010/main" val="1033971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4624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25348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7"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4"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2202017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B895ECF-056D-1343-BE1F-E467B3AA2B9B}" type="datetime1">
              <a:rPr lang="en-US" altLang="zh-CN" smtClean="0"/>
              <a:t>10/12/2020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0607F1-0EB3-451D-842D-2EFD12EBDF49}" type="slidenum">
              <a:rPr lang="zh-CN" altLang="en-US" smtClean="0"/>
              <a:pPr/>
              <a:t>‹#›</a:t>
            </a:fld>
            <a:endParaRPr lang="zh-CN" altLang="en-US"/>
          </a:p>
        </p:txBody>
      </p:sp>
      <p:sp>
        <p:nvSpPr>
          <p:cNvPr id="8" name="矩形 7"/>
          <p:cNvSpPr/>
          <p:nvPr userDrawn="1"/>
        </p:nvSpPr>
        <p:spPr>
          <a:xfrm>
            <a:off x="66621" y="315004"/>
            <a:ext cx="535721" cy="706211"/>
          </a:xfrm>
          <a:prstGeom prst="rect">
            <a:avLst/>
          </a:prstGeom>
          <a:solidFill>
            <a:srgbClr val="954ECA"/>
          </a:solidFill>
          <a:ln>
            <a:solidFill>
              <a:srgbClr val="954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9" name="Picture 2" descr="http://www.tsinghua.edu.cn/publish/newthu/images/logo.png">
            <a:extLst>
              <a:ext uri="{FF2B5EF4-FFF2-40B4-BE49-F238E27FC236}">
                <a16:creationId xmlns:a16="http://schemas.microsoft.com/office/drawing/2014/main" id="{759235ED-497B-46FB-9237-46C8C349CAF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18936" y="315004"/>
            <a:ext cx="2248101" cy="7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871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8FA8C7-9AC4-49BF-ABDE-B1B324220F65}"/>
              </a:ext>
            </a:extLst>
          </p:cNvPr>
          <p:cNvSpPr/>
          <p:nvPr userDrawn="1"/>
        </p:nvSpPr>
        <p:spPr>
          <a:xfrm>
            <a:off x="0" y="-1"/>
            <a:ext cx="3304903" cy="6858000"/>
          </a:xfrm>
          <a:prstGeom prst="rect">
            <a:avLst/>
          </a:prstGeom>
          <a:solidFill>
            <a:srgbClr val="074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217597E8-2962-4ED3-9096-397D7C46D0EF}"/>
              </a:ext>
            </a:extLst>
          </p:cNvPr>
          <p:cNvSpPr/>
          <p:nvPr userDrawn="1"/>
        </p:nvSpPr>
        <p:spPr>
          <a:xfrm rot="5400000">
            <a:off x="86320" y="3215463"/>
            <a:ext cx="6858002" cy="427073"/>
          </a:xfrm>
          <a:prstGeom prst="rect">
            <a:avLst/>
          </a:prstGeom>
          <a:solidFill>
            <a:srgbClr val="0A6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1" name="图片 30"/>
          <p:cNvPicPr>
            <a:picLocks noChangeAspect="1"/>
          </p:cNvPicPr>
          <p:nvPr userDrawn="1"/>
        </p:nvPicPr>
        <p:blipFill>
          <a:blip r:embed="rId2"/>
          <a:stretch>
            <a:fillRect/>
          </a:stretch>
        </p:blipFill>
        <p:spPr>
          <a:xfrm>
            <a:off x="9476949" y="254936"/>
            <a:ext cx="2419528" cy="789170"/>
          </a:xfrm>
          <a:prstGeom prst="rect">
            <a:avLst/>
          </a:prstGeom>
        </p:spPr>
      </p:pic>
      <p:sp>
        <p:nvSpPr>
          <p:cNvPr id="32" name="日期占位符 31"/>
          <p:cNvSpPr>
            <a:spLocks noGrp="1"/>
          </p:cNvSpPr>
          <p:nvPr>
            <p:ph type="dt" sz="half" idx="10"/>
          </p:nvPr>
        </p:nvSpPr>
        <p:spPr/>
        <p:txBody>
          <a:bodyPr/>
          <a:lstStyle/>
          <a:p>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p:txBody>
          <a:bodyPr/>
          <a:lstStyle/>
          <a:p>
            <a:fld id="{548F2E70-7678-4559-9F76-7E748C33E2B7}" type="slidenum">
              <a:rPr lang="zh-CN" altLang="en-US" smtClean="0"/>
              <a:pPr/>
              <a:t>‹#›</a:t>
            </a:fld>
            <a:endParaRPr lang="zh-CN" altLang="en-US" dirty="0"/>
          </a:p>
        </p:txBody>
      </p:sp>
    </p:spTree>
    <p:extLst>
      <p:ext uri="{BB962C8B-B14F-4D97-AF65-F5344CB8AC3E}">
        <p14:creationId xmlns:p14="http://schemas.microsoft.com/office/powerpoint/2010/main" val="225121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62746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5441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3" y="1825625"/>
            <a:ext cx="38671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3" y="1825625"/>
            <a:ext cx="38671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5237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94810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20379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15399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232638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3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222944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t>2020/10/12</a:t>
            </a:fld>
            <a:endParaRPr lang="zh-CN" altLang="en-US"/>
          </a:p>
        </p:txBody>
      </p:sp>
      <p:sp>
        <p:nvSpPr>
          <p:cNvPr id="5" name="页脚占位符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77024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ruclion/linears_decoder" TargetMode="External"/><Relationship Id="rId13" Type="http://schemas.openxmlformats.org/officeDocument/2006/relationships/image" Target="../media/image16.png"/><Relationship Id="rId3" Type="http://schemas.microsoft.com/office/2007/relationships/media" Target="../media/media2.wav"/><Relationship Id="rId7" Type="http://schemas.openxmlformats.org/officeDocument/2006/relationships/hyperlink" Target="https://github.com/ruclion/ppgs_extractor" TargetMode="External"/><Relationship Id="rId12" Type="http://schemas.openxmlformats.org/officeDocument/2006/relationships/hyperlink" Target="https://github.com/ruclion/ppg_projector_chenxuey20" TargetMode="Externa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2.xml"/><Relationship Id="rId11" Type="http://schemas.openxmlformats.org/officeDocument/2006/relationships/hyperlink" Target="https://github.com/ruclion/linears_decoder_tacotron-2-zhaoxt-tacoLinear" TargetMode="External"/><Relationship Id="rId5" Type="http://schemas.openxmlformats.org/officeDocument/2006/relationships/slideLayout" Target="../slideLayouts/slideLayout7.xml"/><Relationship Id="rId10" Type="http://schemas.openxmlformats.org/officeDocument/2006/relationships/hyperlink" Target="https://github.com/ruclion/linears_decoder_tacotron-2-joee" TargetMode="External"/><Relationship Id="rId4" Type="http://schemas.openxmlformats.org/officeDocument/2006/relationships/audio" Target="../media/media2.wav"/><Relationship Id="rId9" Type="http://schemas.openxmlformats.org/officeDocument/2006/relationships/hyperlink" Target="https://github.com/ruclion/ppgs_vc_fromLuHui" TargetMode="External"/><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audio" Target="../media/media6.wav"/><Relationship Id="rId13" Type="http://schemas.microsoft.com/office/2007/relationships/media" Target="../media/media9.wav"/><Relationship Id="rId18" Type="http://schemas.openxmlformats.org/officeDocument/2006/relationships/audio" Target="../media/media11.wav"/><Relationship Id="rId26" Type="http://schemas.openxmlformats.org/officeDocument/2006/relationships/audio" Target="../media/media15.wav"/><Relationship Id="rId3" Type="http://schemas.microsoft.com/office/2007/relationships/media" Target="../media/media4.wav"/><Relationship Id="rId21" Type="http://schemas.microsoft.com/office/2007/relationships/media" Target="../media/media13.wav"/><Relationship Id="rId34" Type="http://schemas.openxmlformats.org/officeDocument/2006/relationships/audio" Target="../media/media19.wav"/><Relationship Id="rId7" Type="http://schemas.microsoft.com/office/2007/relationships/media" Target="../media/media6.wav"/><Relationship Id="rId12" Type="http://schemas.openxmlformats.org/officeDocument/2006/relationships/audio" Target="../media/media8.wav"/><Relationship Id="rId17" Type="http://schemas.microsoft.com/office/2007/relationships/media" Target="../media/media11.wav"/><Relationship Id="rId25" Type="http://schemas.microsoft.com/office/2007/relationships/media" Target="../media/media15.wav"/><Relationship Id="rId33" Type="http://schemas.microsoft.com/office/2007/relationships/media" Target="../media/media19.wav"/><Relationship Id="rId2" Type="http://schemas.openxmlformats.org/officeDocument/2006/relationships/audio" Target="../media/media3.wav"/><Relationship Id="rId16" Type="http://schemas.openxmlformats.org/officeDocument/2006/relationships/audio" Target="../media/media10.wav"/><Relationship Id="rId20" Type="http://schemas.openxmlformats.org/officeDocument/2006/relationships/audio" Target="../media/media12.wav"/><Relationship Id="rId29" Type="http://schemas.microsoft.com/office/2007/relationships/media" Target="../media/media17.wav"/><Relationship Id="rId1" Type="http://schemas.microsoft.com/office/2007/relationships/media" Target="../media/media3.wav"/><Relationship Id="rId6" Type="http://schemas.openxmlformats.org/officeDocument/2006/relationships/audio" Target="../media/media5.wav"/><Relationship Id="rId11" Type="http://schemas.microsoft.com/office/2007/relationships/media" Target="../media/media8.wav"/><Relationship Id="rId24" Type="http://schemas.openxmlformats.org/officeDocument/2006/relationships/audio" Target="../media/media14.wav"/><Relationship Id="rId32" Type="http://schemas.openxmlformats.org/officeDocument/2006/relationships/audio" Target="../media/media18.wav"/><Relationship Id="rId37" Type="http://schemas.openxmlformats.org/officeDocument/2006/relationships/image" Target="../media/image17.png"/><Relationship Id="rId5" Type="http://schemas.microsoft.com/office/2007/relationships/media" Target="../media/media5.wav"/><Relationship Id="rId15" Type="http://schemas.microsoft.com/office/2007/relationships/media" Target="../media/media10.wav"/><Relationship Id="rId23" Type="http://schemas.microsoft.com/office/2007/relationships/media" Target="../media/media14.wav"/><Relationship Id="rId28" Type="http://schemas.openxmlformats.org/officeDocument/2006/relationships/audio" Target="../media/media16.wav"/><Relationship Id="rId36" Type="http://schemas.openxmlformats.org/officeDocument/2006/relationships/notesSlide" Target="../notesSlides/notesSlide13.xml"/><Relationship Id="rId10" Type="http://schemas.openxmlformats.org/officeDocument/2006/relationships/audio" Target="../media/media7.wav"/><Relationship Id="rId19" Type="http://schemas.microsoft.com/office/2007/relationships/media" Target="../media/media12.wav"/><Relationship Id="rId31" Type="http://schemas.microsoft.com/office/2007/relationships/media" Target="../media/media18.wav"/><Relationship Id="rId4" Type="http://schemas.openxmlformats.org/officeDocument/2006/relationships/audio" Target="../media/media4.wav"/><Relationship Id="rId9" Type="http://schemas.microsoft.com/office/2007/relationships/media" Target="../media/media7.wav"/><Relationship Id="rId14" Type="http://schemas.openxmlformats.org/officeDocument/2006/relationships/audio" Target="../media/media9.wav"/><Relationship Id="rId22" Type="http://schemas.openxmlformats.org/officeDocument/2006/relationships/audio" Target="../media/media13.wav"/><Relationship Id="rId27" Type="http://schemas.microsoft.com/office/2007/relationships/media" Target="../media/media16.wav"/><Relationship Id="rId30" Type="http://schemas.openxmlformats.org/officeDocument/2006/relationships/audio" Target="../media/media17.wav"/><Relationship Id="rId35"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14.wav"/><Relationship Id="rId7" Type="http://schemas.openxmlformats.org/officeDocument/2006/relationships/image" Target="../media/image18.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7.png"/><Relationship Id="rId5" Type="http://schemas.openxmlformats.org/officeDocument/2006/relationships/slideLayout" Target="../slideLayouts/slideLayout7.xml"/><Relationship Id="rId4" Type="http://schemas.openxmlformats.org/officeDocument/2006/relationships/audio" Target="../media/media14.wav"/></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1.wav"/><Relationship Id="rId7" Type="http://schemas.openxmlformats.org/officeDocument/2006/relationships/hyperlink" Target="http://ruclion.github.io/" TargetMode="Externa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audio" Target="../media/media21.wav"/><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3.wav"/><Relationship Id="rId7" Type="http://schemas.openxmlformats.org/officeDocument/2006/relationships/image" Target="../media/image27.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audio" Target="../media/media23.wav"/></Relationships>
</file>

<file path=ppt/slides/_rels/slide28.xml.rels><?xml version="1.0" encoding="UTF-8" standalone="yes"?>
<Relationships xmlns="http://schemas.openxmlformats.org/package/2006/relationships"><Relationship Id="rId3" Type="http://schemas.microsoft.com/office/2007/relationships/media" Target="../media/media21.wav"/><Relationship Id="rId7" Type="http://schemas.openxmlformats.org/officeDocument/2006/relationships/image" Target="../media/image17.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23.png"/><Relationship Id="rId5" Type="http://schemas.openxmlformats.org/officeDocument/2006/relationships/slideLayout" Target="../slideLayouts/slideLayout7.xml"/><Relationship Id="rId4" Type="http://schemas.openxmlformats.org/officeDocument/2006/relationships/audio" Target="../media/media21.wav"/></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13.74.46.5:8000/rango/index/&#25105;&#21483;&#28023;&#32501;&#23453;&#23453;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audio" Target="../media/media28.wav"/><Relationship Id="rId13" Type="http://schemas.openxmlformats.org/officeDocument/2006/relationships/image" Target="../media/image33.png"/><Relationship Id="rId3" Type="http://schemas.microsoft.com/office/2007/relationships/media" Target="../media/media26.wav"/><Relationship Id="rId7" Type="http://schemas.microsoft.com/office/2007/relationships/media" Target="../media/media28.wav"/><Relationship Id="rId12" Type="http://schemas.openxmlformats.org/officeDocument/2006/relationships/image" Target="../media/image32.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audio" Target="../media/media27.wav"/><Relationship Id="rId11" Type="http://schemas.openxmlformats.org/officeDocument/2006/relationships/image" Target="../media/image31.png"/><Relationship Id="rId5" Type="http://schemas.microsoft.com/office/2007/relationships/media" Target="../media/media27.wav"/><Relationship Id="rId10" Type="http://schemas.openxmlformats.org/officeDocument/2006/relationships/image" Target="../media/image17.png"/><Relationship Id="rId4" Type="http://schemas.openxmlformats.org/officeDocument/2006/relationships/audio" Target="../media/media26.wav"/><Relationship Id="rId9"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48F2E70-7678-4559-9F76-7E748C33E2B7}" type="slidenum">
              <a:rPr lang="zh-CN" altLang="en-US" smtClean="0"/>
              <a:pPr/>
              <a:t>1</a:t>
            </a:fld>
            <a:endParaRPr lang="zh-CN" altLang="en-US" dirty="0"/>
          </a:p>
        </p:txBody>
      </p:sp>
      <p:grpSp>
        <p:nvGrpSpPr>
          <p:cNvPr id="5" name="组合 4">
            <a:extLst>
              <a:ext uri="{FF2B5EF4-FFF2-40B4-BE49-F238E27FC236}">
                <a16:creationId xmlns:a16="http://schemas.microsoft.com/office/drawing/2014/main" id="{FA202278-7D50-4DF9-98BF-F3BA8897B638}"/>
              </a:ext>
            </a:extLst>
          </p:cNvPr>
          <p:cNvGrpSpPr/>
          <p:nvPr/>
        </p:nvGrpSpPr>
        <p:grpSpPr>
          <a:xfrm>
            <a:off x="822023" y="2388961"/>
            <a:ext cx="1743852" cy="1300356"/>
            <a:chOff x="586393" y="2927901"/>
            <a:chExt cx="1743852" cy="1300356"/>
          </a:xfrm>
        </p:grpSpPr>
        <p:sp>
          <p:nvSpPr>
            <p:cNvPr id="6" name="文本框 5">
              <a:extLst>
                <a:ext uri="{FF2B5EF4-FFF2-40B4-BE49-F238E27FC236}">
                  <a16:creationId xmlns:a16="http://schemas.microsoft.com/office/drawing/2014/main" id="{E2A7CF09-7018-499A-A57D-FFD7B625CB35}"/>
                </a:ext>
              </a:extLst>
            </p:cNvPr>
            <p:cNvSpPr txBox="1"/>
            <p:nvPr/>
          </p:nvSpPr>
          <p:spPr>
            <a:xfrm>
              <a:off x="586393" y="2927901"/>
              <a:ext cx="1743852" cy="769441"/>
            </a:xfrm>
            <a:prstGeom prst="rect">
              <a:avLst/>
            </a:prstGeom>
            <a:noFill/>
          </p:spPr>
          <p:txBody>
            <a:bodyPr wrap="square" rtlCol="0">
              <a:spAutoFit/>
            </a:bodyPr>
            <a:lstStyle/>
            <a:p>
              <a:pPr algn="dist"/>
              <a:r>
                <a:rPr lang="zh-CN" altLang="en-US" sz="4400" b="1" spc="600" dirty="0">
                  <a:solidFill>
                    <a:schemeClr val="bg1"/>
                  </a:solidFill>
                  <a:latin typeface="Microsoft YaHei" panose="020B0503020204020204" pitchFamily="34" charset="-122"/>
                  <a:ea typeface="Microsoft YaHei" panose="020B0503020204020204" pitchFamily="34" charset="-122"/>
                </a:rPr>
                <a:t>目录</a:t>
              </a:r>
            </a:p>
          </p:txBody>
        </p:sp>
        <p:sp>
          <p:nvSpPr>
            <p:cNvPr id="7" name="文本框 6">
              <a:extLst>
                <a:ext uri="{FF2B5EF4-FFF2-40B4-BE49-F238E27FC236}">
                  <a16:creationId xmlns:a16="http://schemas.microsoft.com/office/drawing/2014/main" id="{C5CA0F34-A170-4389-BDAC-B7C80C245A71}"/>
                </a:ext>
              </a:extLst>
            </p:cNvPr>
            <p:cNvSpPr txBox="1"/>
            <p:nvPr/>
          </p:nvSpPr>
          <p:spPr>
            <a:xfrm>
              <a:off x="645147" y="3697342"/>
              <a:ext cx="1629294" cy="530915"/>
            </a:xfrm>
            <a:prstGeom prst="rect">
              <a:avLst/>
            </a:prstGeom>
            <a:noFill/>
          </p:spPr>
          <p:txBody>
            <a:bodyPr wrap="square" rtlCol="0">
              <a:spAutoFit/>
            </a:bodyPr>
            <a:lstStyle/>
            <a:p>
              <a:r>
                <a:rPr lang="en-US" altLang="zh-CN" sz="2850" dirty="0">
                  <a:solidFill>
                    <a:schemeClr val="bg1"/>
                  </a:solidFill>
                  <a:latin typeface="Microsoft YaHei" panose="020B0503020204020204" pitchFamily="34" charset="-122"/>
                  <a:ea typeface="Microsoft YaHei" panose="020B0503020204020204" pitchFamily="34" charset="-122"/>
                </a:rPr>
                <a:t>Content</a:t>
              </a:r>
              <a:endParaRPr lang="zh-CN" altLang="en-US" sz="2850" dirty="0">
                <a:solidFill>
                  <a:schemeClr val="bg1"/>
                </a:solidFill>
                <a:latin typeface="Microsoft YaHei" panose="020B0503020204020204" pitchFamily="34" charset="-122"/>
                <a:ea typeface="Microsoft YaHei" panose="020B0503020204020204" pitchFamily="34" charset="-122"/>
              </a:endParaRPr>
            </a:p>
          </p:txBody>
        </p:sp>
      </p:grpSp>
      <p:grpSp>
        <p:nvGrpSpPr>
          <p:cNvPr id="8" name="组合 7">
            <a:extLst>
              <a:ext uri="{FF2B5EF4-FFF2-40B4-BE49-F238E27FC236}">
                <a16:creationId xmlns:a16="http://schemas.microsoft.com/office/drawing/2014/main" id="{86A4B011-CCD6-4F17-8C4A-B24DDBB306FD}"/>
              </a:ext>
            </a:extLst>
          </p:cNvPr>
          <p:cNvGrpSpPr/>
          <p:nvPr/>
        </p:nvGrpSpPr>
        <p:grpSpPr>
          <a:xfrm>
            <a:off x="4846957" y="1882886"/>
            <a:ext cx="6216806" cy="769441"/>
            <a:chOff x="4262925" y="1076389"/>
            <a:chExt cx="6216806" cy="769441"/>
          </a:xfrm>
        </p:grpSpPr>
        <p:sp>
          <p:nvSpPr>
            <p:cNvPr id="9" name="文本框 8">
              <a:extLst>
                <a:ext uri="{FF2B5EF4-FFF2-40B4-BE49-F238E27FC236}">
                  <a16:creationId xmlns:a16="http://schemas.microsoft.com/office/drawing/2014/main" id="{AAE68125-071C-4AEB-9B03-CA94F579D432}"/>
                </a:ext>
              </a:extLst>
            </p:cNvPr>
            <p:cNvSpPr txBox="1"/>
            <p:nvPr/>
          </p:nvSpPr>
          <p:spPr>
            <a:xfrm>
              <a:off x="5365046" y="1230277"/>
              <a:ext cx="5114685"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基于多说话人</a:t>
              </a:r>
              <a:r>
                <a:rPr lang="en-US" altLang="zh-CN" sz="2400" dirty="0">
                  <a:latin typeface="Microsoft YaHei" panose="020B0503020204020204" pitchFamily="34" charset="-122"/>
                  <a:ea typeface="Microsoft YaHei" panose="020B0503020204020204" pitchFamily="34" charset="-122"/>
                </a:rPr>
                <a:t>Tacotron</a:t>
              </a:r>
              <a:r>
                <a:rPr lang="zh-CN" altLang="en-US" sz="2400" dirty="0">
                  <a:latin typeface="Microsoft YaHei" panose="020B0503020204020204" pitchFamily="34" charset="-122"/>
                  <a:ea typeface="Microsoft YaHei" panose="020B0503020204020204" pitchFamily="34" charset="-122"/>
                </a:rPr>
                <a:t>的跨语言合成</a:t>
              </a:r>
            </a:p>
          </p:txBody>
        </p:sp>
        <p:sp>
          <p:nvSpPr>
            <p:cNvPr id="10" name="文本框 9">
              <a:extLst>
                <a:ext uri="{FF2B5EF4-FFF2-40B4-BE49-F238E27FC236}">
                  <a16:creationId xmlns:a16="http://schemas.microsoft.com/office/drawing/2014/main" id="{95E82BC9-7F81-4FFA-BA74-67C5386299B0}"/>
                </a:ext>
              </a:extLst>
            </p:cNvPr>
            <p:cNvSpPr txBox="1"/>
            <p:nvPr/>
          </p:nvSpPr>
          <p:spPr>
            <a:xfrm>
              <a:off x="4262925" y="1076389"/>
              <a:ext cx="1058334" cy="769441"/>
            </a:xfrm>
            <a:prstGeom prst="rect">
              <a:avLst/>
            </a:prstGeom>
            <a:noFill/>
          </p:spPr>
          <p:txBody>
            <a:bodyPr wrap="square" rtlCol="0">
              <a:spAutoFit/>
            </a:bodyPr>
            <a:lstStyle/>
            <a:p>
              <a:r>
                <a:rPr lang="en-US" altLang="zh-CN"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rPr>
                <a:t>02</a:t>
              </a:r>
              <a:endParaRPr lang="zh-CN" altLang="en-US"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grpSp>
        <p:nvGrpSpPr>
          <p:cNvPr id="11" name="组合 10">
            <a:extLst>
              <a:ext uri="{FF2B5EF4-FFF2-40B4-BE49-F238E27FC236}">
                <a16:creationId xmlns:a16="http://schemas.microsoft.com/office/drawing/2014/main" id="{6CDC727E-A5A6-482B-B7E0-342E3EE9EBF8}"/>
              </a:ext>
            </a:extLst>
          </p:cNvPr>
          <p:cNvGrpSpPr/>
          <p:nvPr/>
        </p:nvGrpSpPr>
        <p:grpSpPr>
          <a:xfrm>
            <a:off x="4846957" y="2784080"/>
            <a:ext cx="6199584" cy="769441"/>
            <a:chOff x="4262925" y="2111703"/>
            <a:chExt cx="6199584" cy="769441"/>
          </a:xfrm>
        </p:grpSpPr>
        <p:sp>
          <p:nvSpPr>
            <p:cNvPr id="12" name="文本框 11">
              <a:extLst>
                <a:ext uri="{FF2B5EF4-FFF2-40B4-BE49-F238E27FC236}">
                  <a16:creationId xmlns:a16="http://schemas.microsoft.com/office/drawing/2014/main" id="{25B59B9C-BA62-409D-8AA2-137EC0B95E9E}"/>
                </a:ext>
              </a:extLst>
            </p:cNvPr>
            <p:cNvSpPr txBox="1"/>
            <p:nvPr/>
          </p:nvSpPr>
          <p:spPr>
            <a:xfrm>
              <a:off x="5347824" y="2265591"/>
              <a:ext cx="5114685" cy="461665"/>
            </a:xfrm>
            <a:prstGeom prst="rect">
              <a:avLst/>
            </a:prstGeom>
            <a:noFill/>
          </p:spPr>
          <p:txBody>
            <a:bodyPr wrap="square" rtlCol="0">
              <a:spAutoFit/>
            </a:bodyPr>
            <a:lstStyle>
              <a:defPPr>
                <a:defRPr lang="zh-CN"/>
              </a:defPPr>
              <a:lvl1pPr>
                <a:defRPr sz="2400">
                  <a:latin typeface="Microsoft YaHei" panose="020B0503020204020204" pitchFamily="34" charset="-122"/>
                  <a:ea typeface="Microsoft YaHei" panose="020B0503020204020204" pitchFamily="34" charset="-122"/>
                </a:defRPr>
              </a:lvl1pPr>
            </a:lstStyle>
            <a:p>
              <a:r>
                <a:rPr lang="zh-CN" altLang="en-US" dirty="0"/>
                <a:t>基于</a:t>
              </a:r>
              <a:r>
                <a:rPr lang="en-US" altLang="zh-CN" dirty="0"/>
                <a:t>Forward Attention</a:t>
              </a:r>
              <a:r>
                <a:rPr lang="zh-CN" altLang="en-US" dirty="0"/>
                <a:t>的重音合成</a:t>
              </a:r>
            </a:p>
          </p:txBody>
        </p:sp>
        <p:sp>
          <p:nvSpPr>
            <p:cNvPr id="13" name="文本框 12">
              <a:extLst>
                <a:ext uri="{FF2B5EF4-FFF2-40B4-BE49-F238E27FC236}">
                  <a16:creationId xmlns:a16="http://schemas.microsoft.com/office/drawing/2014/main" id="{F7BFAE11-025F-4AF6-8A81-C0D5765192E9}"/>
                </a:ext>
              </a:extLst>
            </p:cNvPr>
            <p:cNvSpPr txBox="1"/>
            <p:nvPr/>
          </p:nvSpPr>
          <p:spPr>
            <a:xfrm>
              <a:off x="4262925" y="2111703"/>
              <a:ext cx="1058334" cy="769441"/>
            </a:xfrm>
            <a:prstGeom prst="rect">
              <a:avLst/>
            </a:prstGeom>
            <a:noFill/>
          </p:spPr>
          <p:txBody>
            <a:bodyPr wrap="square" rtlCol="0">
              <a:spAutoFit/>
            </a:bodyPr>
            <a:lstStyle/>
            <a:p>
              <a:r>
                <a:rPr lang="en-US" altLang="zh-CN"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rPr>
                <a:t>03</a:t>
              </a:r>
              <a:endParaRPr lang="zh-CN" altLang="en-US"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grpSp>
        <p:nvGrpSpPr>
          <p:cNvPr id="14" name="组合 13">
            <a:extLst>
              <a:ext uri="{FF2B5EF4-FFF2-40B4-BE49-F238E27FC236}">
                <a16:creationId xmlns:a16="http://schemas.microsoft.com/office/drawing/2014/main" id="{72678CB6-57AC-4F2D-9C02-220DD737A0CE}"/>
              </a:ext>
            </a:extLst>
          </p:cNvPr>
          <p:cNvGrpSpPr/>
          <p:nvPr/>
        </p:nvGrpSpPr>
        <p:grpSpPr>
          <a:xfrm>
            <a:off x="4846957" y="904747"/>
            <a:ext cx="5504648" cy="769441"/>
            <a:chOff x="4262925" y="1076389"/>
            <a:chExt cx="5504648" cy="769441"/>
          </a:xfrm>
        </p:grpSpPr>
        <p:sp>
          <p:nvSpPr>
            <p:cNvPr id="15" name="文本框 14">
              <a:extLst>
                <a:ext uri="{FF2B5EF4-FFF2-40B4-BE49-F238E27FC236}">
                  <a16:creationId xmlns:a16="http://schemas.microsoft.com/office/drawing/2014/main" id="{FF55338D-FF7C-4DF1-AC86-0409EBEC6DC3}"/>
                </a:ext>
              </a:extLst>
            </p:cNvPr>
            <p:cNvSpPr txBox="1"/>
            <p:nvPr/>
          </p:nvSpPr>
          <p:spPr>
            <a:xfrm>
              <a:off x="5365046" y="1230277"/>
              <a:ext cx="4402527"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基于双语</a:t>
              </a:r>
              <a:r>
                <a:rPr lang="en-US" altLang="zh-CN" sz="2400" dirty="0">
                  <a:latin typeface="Microsoft YaHei" panose="020B0503020204020204" pitchFamily="34" charset="-122"/>
                  <a:ea typeface="Microsoft YaHei" panose="020B0503020204020204" pitchFamily="34" charset="-122"/>
                </a:rPr>
                <a:t>PPG</a:t>
              </a:r>
              <a:r>
                <a:rPr lang="zh-CN" altLang="en-US" sz="2400" dirty="0">
                  <a:latin typeface="Microsoft YaHei" panose="020B0503020204020204" pitchFamily="34" charset="-122"/>
                  <a:ea typeface="Microsoft YaHei" panose="020B0503020204020204" pitchFamily="34" charset="-122"/>
                </a:rPr>
                <a:t>的跨语言合成</a:t>
              </a:r>
            </a:p>
          </p:txBody>
        </p:sp>
        <p:sp>
          <p:nvSpPr>
            <p:cNvPr id="16" name="文本框 15">
              <a:extLst>
                <a:ext uri="{FF2B5EF4-FFF2-40B4-BE49-F238E27FC236}">
                  <a16:creationId xmlns:a16="http://schemas.microsoft.com/office/drawing/2014/main" id="{DBC25EB4-FB7F-4C92-8969-0C83A495E42C}"/>
                </a:ext>
              </a:extLst>
            </p:cNvPr>
            <p:cNvSpPr txBox="1"/>
            <p:nvPr/>
          </p:nvSpPr>
          <p:spPr>
            <a:xfrm>
              <a:off x="4262925" y="1076389"/>
              <a:ext cx="1058334" cy="769441"/>
            </a:xfrm>
            <a:prstGeom prst="rect">
              <a:avLst/>
            </a:prstGeom>
            <a:noFill/>
          </p:spPr>
          <p:txBody>
            <a:bodyPr wrap="square" rtlCol="0">
              <a:spAutoFit/>
            </a:bodyPr>
            <a:lstStyle/>
            <a:p>
              <a:r>
                <a:rPr lang="en-US" altLang="zh-CN"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rPr>
                <a:t>01</a:t>
              </a:r>
              <a:endParaRPr lang="zh-CN" altLang="en-US"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grpSp>
        <p:nvGrpSpPr>
          <p:cNvPr id="17" name="组合 16">
            <a:extLst>
              <a:ext uri="{FF2B5EF4-FFF2-40B4-BE49-F238E27FC236}">
                <a16:creationId xmlns:a16="http://schemas.microsoft.com/office/drawing/2014/main" id="{ACE6820A-416D-4AEA-A1AB-3DE64C617A4A}"/>
              </a:ext>
            </a:extLst>
          </p:cNvPr>
          <p:cNvGrpSpPr/>
          <p:nvPr/>
        </p:nvGrpSpPr>
        <p:grpSpPr>
          <a:xfrm>
            <a:off x="4846957" y="3678683"/>
            <a:ext cx="5628888" cy="769441"/>
            <a:chOff x="4262925" y="2111703"/>
            <a:chExt cx="5628888" cy="769441"/>
          </a:xfrm>
        </p:grpSpPr>
        <p:sp>
          <p:nvSpPr>
            <p:cNvPr id="18" name="文本框 17">
              <a:extLst>
                <a:ext uri="{FF2B5EF4-FFF2-40B4-BE49-F238E27FC236}">
                  <a16:creationId xmlns:a16="http://schemas.microsoft.com/office/drawing/2014/main" id="{67398323-BF78-4F04-8EE8-E5DB041C687C}"/>
                </a:ext>
              </a:extLst>
            </p:cNvPr>
            <p:cNvSpPr txBox="1"/>
            <p:nvPr/>
          </p:nvSpPr>
          <p:spPr>
            <a:xfrm>
              <a:off x="5347825" y="2265591"/>
              <a:ext cx="4543988" cy="461665"/>
            </a:xfrm>
            <a:prstGeom prst="rect">
              <a:avLst/>
            </a:prstGeom>
            <a:noFill/>
          </p:spPr>
          <p:txBody>
            <a:bodyPr wrap="square" rtlCol="0">
              <a:spAutoFit/>
            </a:bodyPr>
            <a:lstStyle>
              <a:defPPr>
                <a:defRPr lang="zh-CN"/>
              </a:defPPr>
              <a:lvl1pPr>
                <a:defRPr sz="2400">
                  <a:latin typeface="Microsoft YaHei" panose="020B0503020204020204" pitchFamily="34" charset="-122"/>
                  <a:ea typeface="Microsoft YaHei" panose="020B0503020204020204" pitchFamily="34" charset="-122"/>
                </a:defRPr>
              </a:lvl1pPr>
            </a:lstStyle>
            <a:p>
              <a:r>
                <a:rPr lang="zh-CN" altLang="en-US" dirty="0"/>
                <a:t>商业化的中文语音合成</a:t>
              </a:r>
            </a:p>
          </p:txBody>
        </p:sp>
        <p:sp>
          <p:nvSpPr>
            <p:cNvPr id="19" name="文本框 18">
              <a:extLst>
                <a:ext uri="{FF2B5EF4-FFF2-40B4-BE49-F238E27FC236}">
                  <a16:creationId xmlns:a16="http://schemas.microsoft.com/office/drawing/2014/main" id="{9104F9A4-CDE2-464D-A252-2D04B7280C6B}"/>
                </a:ext>
              </a:extLst>
            </p:cNvPr>
            <p:cNvSpPr txBox="1"/>
            <p:nvPr/>
          </p:nvSpPr>
          <p:spPr>
            <a:xfrm>
              <a:off x="4262925" y="2111703"/>
              <a:ext cx="1058334" cy="769441"/>
            </a:xfrm>
            <a:prstGeom prst="rect">
              <a:avLst/>
            </a:prstGeom>
            <a:noFill/>
          </p:spPr>
          <p:txBody>
            <a:bodyPr wrap="square" rtlCol="0">
              <a:spAutoFit/>
            </a:bodyPr>
            <a:lstStyle/>
            <a:p>
              <a:r>
                <a:rPr lang="en-US" altLang="zh-CN"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rPr>
                <a:t>04</a:t>
              </a:r>
              <a:endParaRPr lang="zh-CN" altLang="en-US"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grpSp>
        <p:nvGrpSpPr>
          <p:cNvPr id="21" name="组合 20">
            <a:extLst>
              <a:ext uri="{FF2B5EF4-FFF2-40B4-BE49-F238E27FC236}">
                <a16:creationId xmlns:a16="http://schemas.microsoft.com/office/drawing/2014/main" id="{DD6B777C-88AF-4848-A2AB-7DBEE978F00B}"/>
              </a:ext>
            </a:extLst>
          </p:cNvPr>
          <p:cNvGrpSpPr/>
          <p:nvPr/>
        </p:nvGrpSpPr>
        <p:grpSpPr>
          <a:xfrm>
            <a:off x="4846957" y="4498661"/>
            <a:ext cx="5628888" cy="769441"/>
            <a:chOff x="4262925" y="2111703"/>
            <a:chExt cx="5628888" cy="769441"/>
          </a:xfrm>
        </p:grpSpPr>
        <p:sp>
          <p:nvSpPr>
            <p:cNvPr id="22" name="文本框 21">
              <a:extLst>
                <a:ext uri="{FF2B5EF4-FFF2-40B4-BE49-F238E27FC236}">
                  <a16:creationId xmlns:a16="http://schemas.microsoft.com/office/drawing/2014/main" id="{07CC6289-C7CB-4998-8586-4E06189F3730}"/>
                </a:ext>
              </a:extLst>
            </p:cNvPr>
            <p:cNvSpPr txBox="1"/>
            <p:nvPr/>
          </p:nvSpPr>
          <p:spPr>
            <a:xfrm>
              <a:off x="5347825" y="2265591"/>
              <a:ext cx="4543988" cy="461665"/>
            </a:xfrm>
            <a:prstGeom prst="rect">
              <a:avLst/>
            </a:prstGeom>
            <a:noFill/>
          </p:spPr>
          <p:txBody>
            <a:bodyPr wrap="square" rtlCol="0">
              <a:spAutoFit/>
            </a:bodyPr>
            <a:lstStyle>
              <a:defPPr>
                <a:defRPr lang="zh-CN"/>
              </a:defPPr>
              <a:lvl1pPr>
                <a:defRPr sz="2400">
                  <a:latin typeface="Microsoft YaHei" panose="020B0503020204020204" pitchFamily="34" charset="-122"/>
                  <a:ea typeface="Microsoft YaHei" panose="020B0503020204020204" pitchFamily="34" charset="-122"/>
                </a:defRPr>
              </a:lvl1pPr>
            </a:lstStyle>
            <a:p>
              <a:r>
                <a:rPr lang="zh-CN" altLang="en-US" dirty="0"/>
                <a:t>算法和代码基础</a:t>
              </a:r>
            </a:p>
          </p:txBody>
        </p:sp>
        <p:sp>
          <p:nvSpPr>
            <p:cNvPr id="23" name="文本框 22">
              <a:extLst>
                <a:ext uri="{FF2B5EF4-FFF2-40B4-BE49-F238E27FC236}">
                  <a16:creationId xmlns:a16="http://schemas.microsoft.com/office/drawing/2014/main" id="{7BFEA029-8A7C-4F24-8A79-3600324A0DF6}"/>
                </a:ext>
              </a:extLst>
            </p:cNvPr>
            <p:cNvSpPr txBox="1"/>
            <p:nvPr/>
          </p:nvSpPr>
          <p:spPr>
            <a:xfrm>
              <a:off x="4262925" y="2111703"/>
              <a:ext cx="1058334" cy="769441"/>
            </a:xfrm>
            <a:prstGeom prst="rect">
              <a:avLst/>
            </a:prstGeom>
            <a:noFill/>
          </p:spPr>
          <p:txBody>
            <a:bodyPr wrap="square" rtlCol="0">
              <a:spAutoFit/>
            </a:bodyPr>
            <a:lstStyle/>
            <a:p>
              <a:r>
                <a:rPr lang="en-US" altLang="zh-CN"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rPr>
                <a:t>05</a:t>
              </a:r>
              <a:endParaRPr lang="zh-CN" altLang="en-US" sz="4400" b="1" dirty="0">
                <a:solidFill>
                  <a:srgbClr val="074C88"/>
                </a:solidFill>
                <a:latin typeface="Alibaba PuHuiTi B" panose="00020600040101010101" pitchFamily="18" charset="-122"/>
                <a:ea typeface="Alibaba PuHuiTi B" panose="00020600040101010101" pitchFamily="18" charset="-122"/>
                <a:cs typeface="Alibaba PuHuiTi B" panose="00020600040101010101" pitchFamily="18" charset="-122"/>
              </a:endParaRPr>
            </a:p>
          </p:txBody>
        </p:sp>
      </p:grpSp>
      <p:sp>
        <p:nvSpPr>
          <p:cNvPr id="24" name="矩形 23">
            <a:extLst>
              <a:ext uri="{FF2B5EF4-FFF2-40B4-BE49-F238E27FC236}">
                <a16:creationId xmlns:a16="http://schemas.microsoft.com/office/drawing/2014/main" id="{039D8F5F-EE40-4C39-9FAC-6E07006E6240}"/>
              </a:ext>
            </a:extLst>
          </p:cNvPr>
          <p:cNvSpPr/>
          <p:nvPr/>
        </p:nvSpPr>
        <p:spPr>
          <a:xfrm>
            <a:off x="9242323" y="167148"/>
            <a:ext cx="2826774" cy="840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2967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38">
            <a:extLst>
              <a:ext uri="{FF2B5EF4-FFF2-40B4-BE49-F238E27FC236}">
                <a16:creationId xmlns:a16="http://schemas.microsoft.com/office/drawing/2014/main" id="{8B0CB26B-24BB-4F8A-9ACA-09D87C5F37E6}"/>
              </a:ext>
            </a:extLst>
          </p:cNvPr>
          <p:cNvSpPr/>
          <p:nvPr/>
        </p:nvSpPr>
        <p:spPr>
          <a:xfrm>
            <a:off x="712826" y="2257768"/>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英文</a:t>
            </a:r>
            <a:r>
              <a:rPr lang="en-US" altLang="zh-CN" dirty="0"/>
              <a:t> TTS Corpus</a:t>
            </a:r>
            <a:endParaRPr kumimoji="1" lang="zh-CN" altLang="en-US" dirty="0">
              <a:latin typeface="Times New Roman" charset="0"/>
              <a:ea typeface="Times New Roman" charset="0"/>
              <a:cs typeface="Times New Roman" charset="0"/>
            </a:endParaRPr>
          </a:p>
        </p:txBody>
      </p:sp>
      <p:sp>
        <p:nvSpPr>
          <p:cNvPr id="5" name="圆角矩形 38">
            <a:extLst>
              <a:ext uri="{FF2B5EF4-FFF2-40B4-BE49-F238E27FC236}">
                <a16:creationId xmlns:a16="http://schemas.microsoft.com/office/drawing/2014/main" id="{01999CB0-CEE7-4B76-956C-ED7320153591}"/>
              </a:ext>
            </a:extLst>
          </p:cNvPr>
          <p:cNvSpPr/>
          <p:nvPr/>
        </p:nvSpPr>
        <p:spPr>
          <a:xfrm>
            <a:off x="3388576" y="2257768"/>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中国人的虚拟英文</a:t>
            </a:r>
            <a:r>
              <a:rPr lang="en-US" altLang="zh-CN" dirty="0"/>
              <a:t> Corpus + B-PPGs</a:t>
            </a:r>
            <a:endParaRPr kumimoji="1" lang="zh-CN" altLang="en-US" dirty="0">
              <a:latin typeface="Times New Roman" charset="0"/>
              <a:ea typeface="Times New Roman" charset="0"/>
              <a:cs typeface="Times New Roman" charset="0"/>
            </a:endParaRPr>
          </a:p>
        </p:txBody>
      </p:sp>
      <p:sp>
        <p:nvSpPr>
          <p:cNvPr id="9" name="圆角矩形 26">
            <a:extLst>
              <a:ext uri="{FF2B5EF4-FFF2-40B4-BE49-F238E27FC236}">
                <a16:creationId xmlns:a16="http://schemas.microsoft.com/office/drawing/2014/main" id="{A1F5B892-694C-40C5-AE63-692CEC53AF61}"/>
              </a:ext>
            </a:extLst>
          </p:cNvPr>
          <p:cNvSpPr/>
          <p:nvPr/>
        </p:nvSpPr>
        <p:spPr>
          <a:xfrm>
            <a:off x="1553841" y="3930703"/>
            <a:ext cx="3027992" cy="994546"/>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charset="0"/>
                <a:ea typeface="Times New Roman" charset="0"/>
                <a:cs typeface="Times New Roman" charset="0"/>
              </a:rPr>
              <a:t>Multi-speaker CBHG/Tacotron Model Training</a:t>
            </a:r>
            <a:endParaRPr kumimoji="1" lang="zh-CN" altLang="en-US" dirty="0">
              <a:latin typeface="Times New Roman" charset="0"/>
              <a:ea typeface="Times New Roman" charset="0"/>
              <a:cs typeface="Times New Roman" charset="0"/>
            </a:endParaRPr>
          </a:p>
        </p:txBody>
      </p:sp>
      <p:cxnSp>
        <p:nvCxnSpPr>
          <p:cNvPr id="13" name="直线箭头连接符 35">
            <a:extLst>
              <a:ext uri="{FF2B5EF4-FFF2-40B4-BE49-F238E27FC236}">
                <a16:creationId xmlns:a16="http://schemas.microsoft.com/office/drawing/2014/main" id="{7793E0C5-CA65-4ACD-89E3-06426345F8A6}"/>
              </a:ext>
            </a:extLst>
          </p:cNvPr>
          <p:cNvCxnSpPr>
            <a:cxnSpLocks/>
          </p:cNvCxnSpPr>
          <p:nvPr/>
        </p:nvCxnSpPr>
        <p:spPr>
          <a:xfrm>
            <a:off x="2323241" y="3211247"/>
            <a:ext cx="0" cy="71945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34A80B-0AC6-4F3A-9A73-CF083E362218}"/>
              </a:ext>
            </a:extLst>
          </p:cNvPr>
          <p:cNvSpPr txBox="1"/>
          <p:nvPr/>
        </p:nvSpPr>
        <p:spPr>
          <a:xfrm>
            <a:off x="403127" y="3397689"/>
            <a:ext cx="1878473"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英</a:t>
            </a:r>
            <a:r>
              <a:rPr lang="en-US" altLang="zh-CN" sz="1200" dirty="0">
                <a:latin typeface="Times New Roman" panose="02020603050405020304" pitchFamily="18" charset="0"/>
                <a:cs typeface="Times New Roman" panose="02020603050405020304" pitchFamily="18" charset="0"/>
              </a:rPr>
              <a:t>PPGs</a:t>
            </a:r>
            <a:r>
              <a:rPr lang="zh-CN" altLang="en-US" sz="1200" dirty="0">
                <a:latin typeface="Times New Roman" panose="02020603050405020304" pitchFamily="18" charset="0"/>
                <a:cs typeface="Times New Roman" panose="02020603050405020304" pitchFamily="18" charset="0"/>
              </a:rPr>
              <a:t>，英国人</a:t>
            </a:r>
            <a:r>
              <a:rPr lang="en-US" altLang="zh-CN" sz="1200" dirty="0" err="1">
                <a:latin typeface="Times New Roman" panose="02020603050405020304" pitchFamily="18" charset="0"/>
                <a:cs typeface="Times New Roman" panose="02020603050405020304" pitchFamily="18" charset="0"/>
              </a:rPr>
              <a:t>Linears</a:t>
            </a:r>
            <a:endParaRPr lang="zh-CN" altLang="en-US" sz="12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F5251E-AFB5-4BC8-AB40-3CB1DA5A496F}"/>
              </a:ext>
            </a:extLst>
          </p:cNvPr>
          <p:cNvSpPr txBox="1"/>
          <p:nvPr/>
        </p:nvSpPr>
        <p:spPr>
          <a:xfrm>
            <a:off x="4139385" y="3397689"/>
            <a:ext cx="1878473"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英</a:t>
            </a:r>
            <a:r>
              <a:rPr lang="en-US" altLang="zh-CN" sz="1200" dirty="0">
                <a:latin typeface="Times New Roman" panose="02020603050405020304" pitchFamily="18" charset="0"/>
                <a:cs typeface="Times New Roman" panose="02020603050405020304" pitchFamily="18" charset="0"/>
              </a:rPr>
              <a:t>PPGs</a:t>
            </a:r>
            <a:r>
              <a:rPr lang="zh-CN" altLang="en-US" sz="1200" dirty="0">
                <a:latin typeface="Times New Roman" panose="02020603050405020304" pitchFamily="18" charset="0"/>
                <a:cs typeface="Times New Roman" panose="02020603050405020304" pitchFamily="18" charset="0"/>
              </a:rPr>
              <a:t>，中国人</a:t>
            </a:r>
            <a:r>
              <a:rPr lang="en-US" altLang="zh-CN" sz="1200" dirty="0" err="1">
                <a:latin typeface="Times New Roman" panose="02020603050405020304" pitchFamily="18" charset="0"/>
                <a:cs typeface="Times New Roman" panose="02020603050405020304" pitchFamily="18" charset="0"/>
              </a:rPr>
              <a:t>Linears</a:t>
            </a:r>
            <a:endParaRPr lang="zh-CN" altLang="en-US" sz="1200" dirty="0">
              <a:latin typeface="Times New Roman" panose="02020603050405020304" pitchFamily="18" charset="0"/>
              <a:cs typeface="Times New Roman" panose="02020603050405020304" pitchFamily="18" charset="0"/>
            </a:endParaRPr>
          </a:p>
        </p:txBody>
      </p:sp>
      <p:cxnSp>
        <p:nvCxnSpPr>
          <p:cNvPr id="20" name="直线箭头连接符 35">
            <a:extLst>
              <a:ext uri="{FF2B5EF4-FFF2-40B4-BE49-F238E27FC236}">
                <a16:creationId xmlns:a16="http://schemas.microsoft.com/office/drawing/2014/main" id="{7E8F8E39-5D84-44EC-B1B9-F85447E7EF7F}"/>
              </a:ext>
            </a:extLst>
          </p:cNvPr>
          <p:cNvCxnSpPr>
            <a:cxnSpLocks/>
          </p:cNvCxnSpPr>
          <p:nvPr/>
        </p:nvCxnSpPr>
        <p:spPr>
          <a:xfrm>
            <a:off x="3965229" y="3211247"/>
            <a:ext cx="0" cy="71945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B41DBFE-C295-4E76-97F0-39CAF2026A77}"/>
              </a:ext>
            </a:extLst>
          </p:cNvPr>
          <p:cNvSpPr txBox="1"/>
          <p:nvPr/>
        </p:nvSpPr>
        <p:spPr>
          <a:xfrm>
            <a:off x="678413" y="529279"/>
            <a:ext cx="2036995" cy="461665"/>
          </a:xfrm>
          <a:prstGeom prst="rect">
            <a:avLst/>
          </a:prstGeom>
          <a:noFill/>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训练</a:t>
            </a:r>
            <a:r>
              <a:rPr lang="en-US" altLang="zh-CN" sz="2400" b="1" dirty="0">
                <a:solidFill>
                  <a:schemeClr val="tx1">
                    <a:lumMod val="75000"/>
                    <a:lumOff val="25000"/>
                  </a:schemeClr>
                </a:solidFill>
                <a:ea typeface="华文楷体" panose="02010600040101010101" pitchFamily="2" charset="-122"/>
              </a:rPr>
              <a:t>3</a:t>
            </a:r>
            <a:endParaRPr lang="zh-CN" altLang="en-US" sz="2400" b="1" dirty="0">
              <a:solidFill>
                <a:schemeClr val="tx1">
                  <a:lumMod val="75000"/>
                  <a:lumOff val="25000"/>
                </a:schemeClr>
              </a:solidFill>
              <a:ea typeface="华文楷体" panose="02010600040101010101" pitchFamily="2" charset="-122"/>
            </a:endParaRPr>
          </a:p>
        </p:txBody>
      </p:sp>
      <p:cxnSp>
        <p:nvCxnSpPr>
          <p:cNvPr id="24" name="直接连接符 23">
            <a:extLst>
              <a:ext uri="{FF2B5EF4-FFF2-40B4-BE49-F238E27FC236}">
                <a16:creationId xmlns:a16="http://schemas.microsoft.com/office/drawing/2014/main" id="{E8FB2284-830D-4BB9-9B6E-9DCB5A9EC943}"/>
              </a:ext>
            </a:extLst>
          </p:cNvPr>
          <p:cNvCxnSpPr>
            <a:cxnSpLocks/>
          </p:cNvCxnSpPr>
          <p:nvPr/>
        </p:nvCxnSpPr>
        <p:spPr>
          <a:xfrm>
            <a:off x="6210278" y="1474500"/>
            <a:ext cx="0" cy="4195567"/>
          </a:xfrm>
          <a:prstGeom prst="line">
            <a:avLst/>
          </a:prstGeom>
          <a:ln w="28575">
            <a:solidFill>
              <a:srgbClr val="002060"/>
            </a:solidFill>
            <a:prstDash val="lgDashDot"/>
          </a:ln>
        </p:spPr>
        <p:style>
          <a:lnRef idx="1">
            <a:schemeClr val="accent1"/>
          </a:lnRef>
          <a:fillRef idx="0">
            <a:schemeClr val="accent1"/>
          </a:fillRef>
          <a:effectRef idx="0">
            <a:schemeClr val="accent1"/>
          </a:effectRef>
          <a:fontRef idx="minor">
            <a:schemeClr val="tx1"/>
          </a:fontRef>
        </p:style>
      </p:cxnSp>
      <p:sp>
        <p:nvSpPr>
          <p:cNvPr id="26" name="TextBox 30">
            <a:extLst>
              <a:ext uri="{FF2B5EF4-FFF2-40B4-BE49-F238E27FC236}">
                <a16:creationId xmlns:a16="http://schemas.microsoft.com/office/drawing/2014/main" id="{A457EA57-CE4F-45E6-9D9A-0D7B7D95029D}"/>
              </a:ext>
            </a:extLst>
          </p:cNvPr>
          <p:cNvSpPr txBox="1"/>
          <p:nvPr/>
        </p:nvSpPr>
        <p:spPr>
          <a:xfrm>
            <a:off x="7741943" y="554828"/>
            <a:ext cx="1151334" cy="46166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训练</a:t>
            </a:r>
            <a:r>
              <a:rPr lang="en-US" altLang="zh-CN" sz="2400" b="1" dirty="0">
                <a:solidFill>
                  <a:schemeClr val="tx1">
                    <a:lumMod val="75000"/>
                    <a:lumOff val="25000"/>
                  </a:schemeClr>
                </a:solidFill>
                <a:ea typeface="华文楷体" panose="02010600040101010101" pitchFamily="2" charset="-122"/>
              </a:rPr>
              <a:t>4</a:t>
            </a:r>
            <a:endParaRPr lang="zh-CN" altLang="en-US" sz="2400" b="1" dirty="0">
              <a:solidFill>
                <a:schemeClr val="tx1">
                  <a:lumMod val="75000"/>
                  <a:lumOff val="25000"/>
                </a:schemeClr>
              </a:solidFill>
              <a:ea typeface="华文楷体" panose="02010600040101010101" pitchFamily="2" charset="-122"/>
            </a:endParaRPr>
          </a:p>
        </p:txBody>
      </p:sp>
      <p:sp>
        <p:nvSpPr>
          <p:cNvPr id="27" name="圆角矩形 38">
            <a:extLst>
              <a:ext uri="{FF2B5EF4-FFF2-40B4-BE49-F238E27FC236}">
                <a16:creationId xmlns:a16="http://schemas.microsoft.com/office/drawing/2014/main" id="{31B543DB-8B11-405D-9DC7-832EE9322C1F}"/>
              </a:ext>
            </a:extLst>
          </p:cNvPr>
          <p:cNvSpPr/>
          <p:nvPr/>
        </p:nvSpPr>
        <p:spPr>
          <a:xfrm>
            <a:off x="7852266" y="2257768"/>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英文</a:t>
            </a:r>
            <a:r>
              <a:rPr lang="en-US" altLang="zh-CN" dirty="0"/>
              <a:t> TTS Corpus</a:t>
            </a:r>
            <a:endParaRPr kumimoji="1" lang="zh-CN" altLang="en-US" dirty="0">
              <a:latin typeface="Times New Roman" charset="0"/>
              <a:ea typeface="Times New Roman" charset="0"/>
              <a:cs typeface="Times New Roman" charset="0"/>
            </a:endParaRPr>
          </a:p>
        </p:txBody>
      </p:sp>
      <p:cxnSp>
        <p:nvCxnSpPr>
          <p:cNvPr id="28" name="直线箭头连接符 35">
            <a:extLst>
              <a:ext uri="{FF2B5EF4-FFF2-40B4-BE49-F238E27FC236}">
                <a16:creationId xmlns:a16="http://schemas.microsoft.com/office/drawing/2014/main" id="{9C70D7E7-0C6D-4744-A54A-3F1A4C3590A8}"/>
              </a:ext>
            </a:extLst>
          </p:cNvPr>
          <p:cNvCxnSpPr>
            <a:cxnSpLocks/>
          </p:cNvCxnSpPr>
          <p:nvPr/>
        </p:nvCxnSpPr>
        <p:spPr>
          <a:xfrm>
            <a:off x="8945763" y="3177484"/>
            <a:ext cx="0" cy="71945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137FC74-2631-41E6-A974-B24E58D33A0B}"/>
              </a:ext>
            </a:extLst>
          </p:cNvPr>
          <p:cNvSpPr txBox="1"/>
          <p:nvPr/>
        </p:nvSpPr>
        <p:spPr>
          <a:xfrm>
            <a:off x="7335348" y="3325751"/>
            <a:ext cx="1878473"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英文文本，英</a:t>
            </a:r>
            <a:r>
              <a:rPr lang="en-US" altLang="zh-CN" sz="1200" dirty="0">
                <a:latin typeface="Times New Roman" panose="02020603050405020304" pitchFamily="18" charset="0"/>
                <a:cs typeface="Times New Roman" panose="02020603050405020304" pitchFamily="18" charset="0"/>
              </a:rPr>
              <a:t>PPGs</a:t>
            </a:r>
            <a:endParaRPr lang="zh-CN" altLang="en-US" sz="1200" dirty="0">
              <a:latin typeface="Times New Roman" panose="02020603050405020304" pitchFamily="18" charset="0"/>
              <a:cs typeface="Times New Roman" panose="02020603050405020304" pitchFamily="18" charset="0"/>
            </a:endParaRPr>
          </a:p>
        </p:txBody>
      </p:sp>
      <p:sp>
        <p:nvSpPr>
          <p:cNvPr id="31" name="圆角矩形 1">
            <a:extLst>
              <a:ext uri="{FF2B5EF4-FFF2-40B4-BE49-F238E27FC236}">
                <a16:creationId xmlns:a16="http://schemas.microsoft.com/office/drawing/2014/main" id="{71033F98-7D4D-4A3E-A951-FB484DBB517B}"/>
              </a:ext>
            </a:extLst>
          </p:cNvPr>
          <p:cNvSpPr/>
          <p:nvPr/>
        </p:nvSpPr>
        <p:spPr>
          <a:xfrm>
            <a:off x="7852266" y="3896940"/>
            <a:ext cx="2159920" cy="906716"/>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a:t>
            </a:r>
            <a:r>
              <a:rPr kumimoji="1" lang="en-US" altLang="zh-CN" dirty="0">
                <a:latin typeface="Times New Roman" charset="0"/>
                <a:ea typeface="Times New Roman" charset="0"/>
                <a:cs typeface="Times New Roman" charset="0"/>
              </a:rPr>
              <a:t>PPG-Tacotron Model</a:t>
            </a:r>
          </a:p>
          <a:p>
            <a:pPr algn="ctr"/>
            <a:r>
              <a:rPr kumimoji="1" lang="en-US" altLang="zh-CN" dirty="0">
                <a:latin typeface="Times New Roman" charset="0"/>
                <a:ea typeface="Times New Roman" charset="0"/>
                <a:cs typeface="Times New Roman" charset="0"/>
              </a:rPr>
              <a:t>Training</a:t>
            </a:r>
            <a:endParaRPr kumimoji="1" lang="zh-CN" altLang="en-US" dirty="0">
              <a:latin typeface="Times New Roman" charset="0"/>
              <a:ea typeface="Times New Roman" charset="0"/>
              <a:cs typeface="Times New Roman" charset="0"/>
            </a:endParaRPr>
          </a:p>
        </p:txBody>
      </p:sp>
      <p:sp>
        <p:nvSpPr>
          <p:cNvPr id="33" name="圆角矩形 33">
            <a:extLst>
              <a:ext uri="{FF2B5EF4-FFF2-40B4-BE49-F238E27FC236}">
                <a16:creationId xmlns:a16="http://schemas.microsoft.com/office/drawing/2014/main" id="{5A9FD10A-B0D2-4F3B-BF08-91109E4F1CC0}"/>
              </a:ext>
            </a:extLst>
          </p:cNvPr>
          <p:cNvSpPr/>
          <p:nvPr/>
        </p:nvSpPr>
        <p:spPr>
          <a:xfrm>
            <a:off x="9061593" y="167113"/>
            <a:ext cx="267705" cy="237299"/>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5" name="圆角矩形 46">
            <a:extLst>
              <a:ext uri="{FF2B5EF4-FFF2-40B4-BE49-F238E27FC236}">
                <a16:creationId xmlns:a16="http://schemas.microsoft.com/office/drawing/2014/main" id="{FAD1F4E0-FC47-4A60-BFF3-089D314E1E2B}"/>
              </a:ext>
            </a:extLst>
          </p:cNvPr>
          <p:cNvSpPr/>
          <p:nvPr/>
        </p:nvSpPr>
        <p:spPr>
          <a:xfrm>
            <a:off x="7726718" y="176042"/>
            <a:ext cx="261152" cy="219453"/>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7" name="圆角矩形 51">
            <a:extLst>
              <a:ext uri="{FF2B5EF4-FFF2-40B4-BE49-F238E27FC236}">
                <a16:creationId xmlns:a16="http://schemas.microsoft.com/office/drawing/2014/main" id="{177ED2E8-9540-47CB-929C-31BE9018BA06}"/>
              </a:ext>
            </a:extLst>
          </p:cNvPr>
          <p:cNvSpPr/>
          <p:nvPr/>
        </p:nvSpPr>
        <p:spPr>
          <a:xfrm>
            <a:off x="10559349" y="157560"/>
            <a:ext cx="258645" cy="235708"/>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9" name="矩形 38">
            <a:extLst>
              <a:ext uri="{FF2B5EF4-FFF2-40B4-BE49-F238E27FC236}">
                <a16:creationId xmlns:a16="http://schemas.microsoft.com/office/drawing/2014/main" id="{58C18625-F12B-4304-B66A-A9599C479138}"/>
              </a:ext>
            </a:extLst>
          </p:cNvPr>
          <p:cNvSpPr/>
          <p:nvPr/>
        </p:nvSpPr>
        <p:spPr>
          <a:xfrm>
            <a:off x="7987871" y="75933"/>
            <a:ext cx="1127430"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网络模块</a:t>
            </a:r>
          </a:p>
        </p:txBody>
      </p:sp>
      <p:sp>
        <p:nvSpPr>
          <p:cNvPr id="41" name="矩形 40">
            <a:extLst>
              <a:ext uri="{FF2B5EF4-FFF2-40B4-BE49-F238E27FC236}">
                <a16:creationId xmlns:a16="http://schemas.microsoft.com/office/drawing/2014/main" id="{42CBA8D5-22E1-4AAA-983E-C80D6F7E55AE}"/>
              </a:ext>
            </a:extLst>
          </p:cNvPr>
          <p:cNvSpPr/>
          <p:nvPr/>
        </p:nvSpPr>
        <p:spPr>
          <a:xfrm>
            <a:off x="9310029" y="78424"/>
            <a:ext cx="1247355" cy="397240"/>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输入输出端</a:t>
            </a:r>
          </a:p>
        </p:txBody>
      </p:sp>
      <p:sp>
        <p:nvSpPr>
          <p:cNvPr id="43" name="矩形 42">
            <a:extLst>
              <a:ext uri="{FF2B5EF4-FFF2-40B4-BE49-F238E27FC236}">
                <a16:creationId xmlns:a16="http://schemas.microsoft.com/office/drawing/2014/main" id="{564C40BD-B495-48D3-96F7-4A8E26036E47}"/>
              </a:ext>
            </a:extLst>
          </p:cNvPr>
          <p:cNvSpPr/>
          <p:nvPr/>
        </p:nvSpPr>
        <p:spPr>
          <a:xfrm>
            <a:off x="10828560" y="58324"/>
            <a:ext cx="1247355"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相关数据集</a:t>
            </a:r>
          </a:p>
        </p:txBody>
      </p:sp>
    </p:spTree>
    <p:extLst>
      <p:ext uri="{BB962C8B-B14F-4D97-AF65-F5344CB8AC3E}">
        <p14:creationId xmlns:p14="http://schemas.microsoft.com/office/powerpoint/2010/main" val="236622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CB1E86-83A9-4E45-92E8-B9E8A23FF60C}"/>
              </a:ext>
            </a:extLst>
          </p:cNvPr>
          <p:cNvPicPr>
            <a:picLocks noChangeAspect="1"/>
          </p:cNvPicPr>
          <p:nvPr/>
        </p:nvPicPr>
        <p:blipFill>
          <a:blip r:embed="rId2"/>
          <a:stretch>
            <a:fillRect/>
          </a:stretch>
        </p:blipFill>
        <p:spPr>
          <a:xfrm>
            <a:off x="5820697" y="1385223"/>
            <a:ext cx="6258520" cy="3324428"/>
          </a:xfrm>
          <a:prstGeom prst="rect">
            <a:avLst/>
          </a:prstGeom>
        </p:spPr>
      </p:pic>
      <p:pic>
        <p:nvPicPr>
          <p:cNvPr id="5" name="图片 4">
            <a:extLst>
              <a:ext uri="{FF2B5EF4-FFF2-40B4-BE49-F238E27FC236}">
                <a16:creationId xmlns:a16="http://schemas.microsoft.com/office/drawing/2014/main" id="{40818F64-3BB8-442E-B9D3-D8E29F80C518}"/>
              </a:ext>
            </a:extLst>
          </p:cNvPr>
          <p:cNvPicPr>
            <a:picLocks noChangeAspect="1"/>
          </p:cNvPicPr>
          <p:nvPr/>
        </p:nvPicPr>
        <p:blipFill>
          <a:blip r:embed="rId3"/>
          <a:stretch>
            <a:fillRect/>
          </a:stretch>
        </p:blipFill>
        <p:spPr>
          <a:xfrm>
            <a:off x="1102620" y="1587910"/>
            <a:ext cx="3571604" cy="3505199"/>
          </a:xfrm>
          <a:prstGeom prst="rect">
            <a:avLst/>
          </a:prstGeom>
        </p:spPr>
      </p:pic>
      <p:sp>
        <p:nvSpPr>
          <p:cNvPr id="2" name="文本框 1">
            <a:extLst>
              <a:ext uri="{FF2B5EF4-FFF2-40B4-BE49-F238E27FC236}">
                <a16:creationId xmlns:a16="http://schemas.microsoft.com/office/drawing/2014/main" id="{C4D7710B-0713-4D23-B869-AF7AAE96C66E}"/>
              </a:ext>
            </a:extLst>
          </p:cNvPr>
          <p:cNvSpPr txBox="1"/>
          <p:nvPr/>
        </p:nvSpPr>
        <p:spPr>
          <a:xfrm>
            <a:off x="2175583" y="5225846"/>
            <a:ext cx="1425678" cy="368709"/>
          </a:xfrm>
          <a:prstGeom prst="rect">
            <a:avLst/>
          </a:prstGeom>
          <a:noFill/>
        </p:spPr>
        <p:txBody>
          <a:bodyPr wrap="square" rtlCol="0">
            <a:spAutoFit/>
          </a:bodyPr>
          <a:lstStyle/>
          <a:p>
            <a:r>
              <a:rPr lang="en-US" altLang="zh-CN" dirty="0"/>
              <a:t>CBHG</a:t>
            </a:r>
            <a:endParaRPr lang="zh-CN" altLang="en-US" dirty="0"/>
          </a:p>
        </p:txBody>
      </p:sp>
      <p:sp>
        <p:nvSpPr>
          <p:cNvPr id="6" name="文本框 5">
            <a:extLst>
              <a:ext uri="{FF2B5EF4-FFF2-40B4-BE49-F238E27FC236}">
                <a16:creationId xmlns:a16="http://schemas.microsoft.com/office/drawing/2014/main" id="{6BEB38B9-D00D-4834-BE1D-1D6F4354ED2C}"/>
              </a:ext>
            </a:extLst>
          </p:cNvPr>
          <p:cNvSpPr txBox="1"/>
          <p:nvPr/>
        </p:nvSpPr>
        <p:spPr>
          <a:xfrm>
            <a:off x="8237118" y="5166852"/>
            <a:ext cx="1425678" cy="368709"/>
          </a:xfrm>
          <a:prstGeom prst="rect">
            <a:avLst/>
          </a:prstGeom>
          <a:noFill/>
        </p:spPr>
        <p:txBody>
          <a:bodyPr wrap="square" rtlCol="0">
            <a:spAutoFit/>
          </a:bodyPr>
          <a:lstStyle/>
          <a:p>
            <a:r>
              <a:rPr lang="en-US" altLang="zh-CN" dirty="0"/>
              <a:t>Tacotron-1</a:t>
            </a:r>
            <a:endParaRPr lang="zh-CN" altLang="en-US" dirty="0"/>
          </a:p>
        </p:txBody>
      </p:sp>
    </p:spTree>
    <p:extLst>
      <p:ext uri="{BB962C8B-B14F-4D97-AF65-F5344CB8AC3E}">
        <p14:creationId xmlns:p14="http://schemas.microsoft.com/office/powerpoint/2010/main" val="39427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26">
            <a:extLst>
              <a:ext uri="{FF2B5EF4-FFF2-40B4-BE49-F238E27FC236}">
                <a16:creationId xmlns:a16="http://schemas.microsoft.com/office/drawing/2014/main" id="{9EE60573-8968-4DC3-86E0-C64488CCEC6E}"/>
              </a:ext>
            </a:extLst>
          </p:cNvPr>
          <p:cNvSpPr/>
          <p:nvPr/>
        </p:nvSpPr>
        <p:spPr>
          <a:xfrm>
            <a:off x="3400054" y="3593898"/>
            <a:ext cx="1871088" cy="795473"/>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charset="0"/>
                <a:ea typeface="Times New Roman" charset="0"/>
                <a:cs typeface="Times New Roman" charset="0"/>
              </a:rPr>
              <a:t>Multi-speaker CBHG/Tacotron Trained Model</a:t>
            </a:r>
            <a:endParaRPr kumimoji="1" lang="zh-CN" altLang="en-US" dirty="0">
              <a:latin typeface="Times New Roman" charset="0"/>
              <a:ea typeface="Times New Roman" charset="0"/>
              <a:cs typeface="Times New Roman" charset="0"/>
            </a:endParaRPr>
          </a:p>
        </p:txBody>
      </p:sp>
      <p:sp>
        <p:nvSpPr>
          <p:cNvPr id="5" name="圆角矩形 1">
            <a:extLst>
              <a:ext uri="{FF2B5EF4-FFF2-40B4-BE49-F238E27FC236}">
                <a16:creationId xmlns:a16="http://schemas.microsoft.com/office/drawing/2014/main" id="{7484C8FF-D38C-4875-B7E1-A9CF934983A4}"/>
              </a:ext>
            </a:extLst>
          </p:cNvPr>
          <p:cNvSpPr/>
          <p:nvPr/>
        </p:nvSpPr>
        <p:spPr>
          <a:xfrm>
            <a:off x="3392424" y="2168083"/>
            <a:ext cx="1868558" cy="1026022"/>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a:t>
            </a:r>
            <a:r>
              <a:rPr kumimoji="1" lang="en-US" altLang="zh-CN" dirty="0">
                <a:latin typeface="Times New Roman" charset="0"/>
                <a:ea typeface="Times New Roman" charset="0"/>
                <a:cs typeface="Times New Roman" charset="0"/>
              </a:rPr>
              <a:t>PPG-Tacotron Trained Model</a:t>
            </a:r>
          </a:p>
        </p:txBody>
      </p:sp>
      <p:sp>
        <p:nvSpPr>
          <p:cNvPr id="7" name="圆角矩形 56">
            <a:extLst>
              <a:ext uri="{FF2B5EF4-FFF2-40B4-BE49-F238E27FC236}">
                <a16:creationId xmlns:a16="http://schemas.microsoft.com/office/drawing/2014/main" id="{A28DAD91-BD81-44EC-AA5B-6BF404DCD1D7}"/>
              </a:ext>
            </a:extLst>
          </p:cNvPr>
          <p:cNvSpPr/>
          <p:nvPr/>
        </p:nvSpPr>
        <p:spPr>
          <a:xfrm>
            <a:off x="3391815" y="1462641"/>
            <a:ext cx="1869166" cy="519747"/>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英文文本 </a:t>
            </a:r>
            <a:r>
              <a:rPr kumimoji="1" lang="en-US" altLang="zh-CN" dirty="0">
                <a:latin typeface="Times New Roman" charset="0"/>
                <a:ea typeface="Times New Roman" charset="0"/>
                <a:cs typeface="Times New Roman" charset="0"/>
              </a:rPr>
              <a:t>Input</a:t>
            </a:r>
          </a:p>
        </p:txBody>
      </p:sp>
      <p:cxnSp>
        <p:nvCxnSpPr>
          <p:cNvPr id="9" name="直线箭头连接符 35">
            <a:extLst>
              <a:ext uri="{FF2B5EF4-FFF2-40B4-BE49-F238E27FC236}">
                <a16:creationId xmlns:a16="http://schemas.microsoft.com/office/drawing/2014/main" id="{B25FDB34-C1D8-4F1B-8D8A-F8DEEB29F516}"/>
              </a:ext>
            </a:extLst>
          </p:cNvPr>
          <p:cNvCxnSpPr>
            <a:cxnSpLocks/>
          </p:cNvCxnSpPr>
          <p:nvPr/>
        </p:nvCxnSpPr>
        <p:spPr>
          <a:xfrm>
            <a:off x="4293760" y="3223376"/>
            <a:ext cx="0" cy="35460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5841218-9BE9-480C-8AC5-848A6F38505C}"/>
              </a:ext>
            </a:extLst>
          </p:cNvPr>
          <p:cNvSpPr txBox="1"/>
          <p:nvPr/>
        </p:nvSpPr>
        <p:spPr>
          <a:xfrm>
            <a:off x="4405254" y="3209497"/>
            <a:ext cx="1051643"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英</a:t>
            </a:r>
            <a:r>
              <a:rPr lang="en-US" altLang="zh-CN" dirty="0">
                <a:latin typeface="Times New Roman" panose="02020603050405020304" pitchFamily="18" charset="0"/>
                <a:cs typeface="Times New Roman" panose="02020603050405020304" pitchFamily="18" charset="0"/>
              </a:rPr>
              <a:t>PPG</a:t>
            </a:r>
            <a:endParaRPr lang="zh-CN" altLang="en-US" dirty="0">
              <a:latin typeface="Times New Roman" panose="02020603050405020304" pitchFamily="18" charset="0"/>
              <a:cs typeface="Times New Roman" panose="02020603050405020304" pitchFamily="18" charset="0"/>
            </a:endParaRPr>
          </a:p>
        </p:txBody>
      </p:sp>
      <p:cxnSp>
        <p:nvCxnSpPr>
          <p:cNvPr id="15" name="直线箭头连接符 35">
            <a:extLst>
              <a:ext uri="{FF2B5EF4-FFF2-40B4-BE49-F238E27FC236}">
                <a16:creationId xmlns:a16="http://schemas.microsoft.com/office/drawing/2014/main" id="{B60941A1-BD72-4ED2-9904-6E6BF4A070CA}"/>
              </a:ext>
            </a:extLst>
          </p:cNvPr>
          <p:cNvCxnSpPr>
            <a:cxnSpLocks/>
          </p:cNvCxnSpPr>
          <p:nvPr/>
        </p:nvCxnSpPr>
        <p:spPr>
          <a:xfrm>
            <a:off x="4293760" y="2006683"/>
            <a:ext cx="0" cy="14859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35">
            <a:extLst>
              <a:ext uri="{FF2B5EF4-FFF2-40B4-BE49-F238E27FC236}">
                <a16:creationId xmlns:a16="http://schemas.microsoft.com/office/drawing/2014/main" id="{14D63B3B-BA1E-4163-9FBF-D88030AFB7D1}"/>
              </a:ext>
            </a:extLst>
          </p:cNvPr>
          <p:cNvCxnSpPr>
            <a:cxnSpLocks/>
          </p:cNvCxnSpPr>
          <p:nvPr/>
        </p:nvCxnSpPr>
        <p:spPr>
          <a:xfrm>
            <a:off x="4293760" y="4418192"/>
            <a:ext cx="0" cy="17510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56">
            <a:extLst>
              <a:ext uri="{FF2B5EF4-FFF2-40B4-BE49-F238E27FC236}">
                <a16:creationId xmlns:a16="http://schemas.microsoft.com/office/drawing/2014/main" id="{D886867A-D800-4AB8-9822-07C35221D7E7}"/>
              </a:ext>
            </a:extLst>
          </p:cNvPr>
          <p:cNvSpPr/>
          <p:nvPr/>
        </p:nvSpPr>
        <p:spPr>
          <a:xfrm>
            <a:off x="3401976" y="4631182"/>
            <a:ext cx="1869166" cy="519747"/>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charset="0"/>
                <a:ea typeface="Times New Roman" charset="0"/>
                <a:cs typeface="Times New Roman" charset="0"/>
              </a:rPr>
              <a:t>Linear to Wave</a:t>
            </a:r>
          </a:p>
        </p:txBody>
      </p:sp>
      <p:sp>
        <p:nvSpPr>
          <p:cNvPr id="21" name="TextBox 30">
            <a:extLst>
              <a:ext uri="{FF2B5EF4-FFF2-40B4-BE49-F238E27FC236}">
                <a16:creationId xmlns:a16="http://schemas.microsoft.com/office/drawing/2014/main" id="{2701D61D-6916-45A0-B0E3-306C22EFB2DF}"/>
              </a:ext>
            </a:extLst>
          </p:cNvPr>
          <p:cNvSpPr txBox="1"/>
          <p:nvPr/>
        </p:nvSpPr>
        <p:spPr>
          <a:xfrm>
            <a:off x="1024487" y="1014374"/>
            <a:ext cx="897497" cy="46166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测试</a:t>
            </a:r>
          </a:p>
        </p:txBody>
      </p:sp>
      <p:sp>
        <p:nvSpPr>
          <p:cNvPr id="22" name="圆角矩形 56">
            <a:extLst>
              <a:ext uri="{FF2B5EF4-FFF2-40B4-BE49-F238E27FC236}">
                <a16:creationId xmlns:a16="http://schemas.microsoft.com/office/drawing/2014/main" id="{5A4325CE-12B8-43DD-BD51-5C51DEAE3392}"/>
              </a:ext>
            </a:extLst>
          </p:cNvPr>
          <p:cNvSpPr/>
          <p:nvPr/>
        </p:nvSpPr>
        <p:spPr>
          <a:xfrm>
            <a:off x="875085" y="3722123"/>
            <a:ext cx="1869166" cy="519747"/>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中国人</a:t>
            </a:r>
            <a:r>
              <a:rPr kumimoji="1" lang="en-US" altLang="zh-CN" dirty="0">
                <a:latin typeface="Times New Roman" charset="0"/>
                <a:ea typeface="Times New Roman" charset="0"/>
                <a:cs typeface="Times New Roman" charset="0"/>
              </a:rPr>
              <a:t>speaker embedding</a:t>
            </a:r>
          </a:p>
        </p:txBody>
      </p:sp>
      <p:cxnSp>
        <p:nvCxnSpPr>
          <p:cNvPr id="23" name="直线箭头连接符 35">
            <a:extLst>
              <a:ext uri="{FF2B5EF4-FFF2-40B4-BE49-F238E27FC236}">
                <a16:creationId xmlns:a16="http://schemas.microsoft.com/office/drawing/2014/main" id="{5EC8EFEC-9521-432B-9A14-A59F955D5C97}"/>
              </a:ext>
            </a:extLst>
          </p:cNvPr>
          <p:cNvCxnSpPr>
            <a:cxnSpLocks/>
            <a:stCxn id="22" idx="3"/>
            <a:endCxn id="2" idx="1"/>
          </p:cNvCxnSpPr>
          <p:nvPr/>
        </p:nvCxnSpPr>
        <p:spPr>
          <a:xfrm>
            <a:off x="2744251" y="3981997"/>
            <a:ext cx="655803" cy="963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圆角矩形 33">
            <a:extLst>
              <a:ext uri="{FF2B5EF4-FFF2-40B4-BE49-F238E27FC236}">
                <a16:creationId xmlns:a16="http://schemas.microsoft.com/office/drawing/2014/main" id="{A50897FC-F7BB-483D-B6D7-9BC19E384981}"/>
              </a:ext>
            </a:extLst>
          </p:cNvPr>
          <p:cNvSpPr/>
          <p:nvPr/>
        </p:nvSpPr>
        <p:spPr>
          <a:xfrm>
            <a:off x="9061593" y="167113"/>
            <a:ext cx="267705" cy="237299"/>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1" name="圆角矩形 46">
            <a:extLst>
              <a:ext uri="{FF2B5EF4-FFF2-40B4-BE49-F238E27FC236}">
                <a16:creationId xmlns:a16="http://schemas.microsoft.com/office/drawing/2014/main" id="{2FCAB69F-8D1E-4FBB-8E90-851884A7438D}"/>
              </a:ext>
            </a:extLst>
          </p:cNvPr>
          <p:cNvSpPr/>
          <p:nvPr/>
        </p:nvSpPr>
        <p:spPr>
          <a:xfrm>
            <a:off x="7726718" y="176042"/>
            <a:ext cx="261152" cy="219453"/>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3" name="圆角矩形 51">
            <a:extLst>
              <a:ext uri="{FF2B5EF4-FFF2-40B4-BE49-F238E27FC236}">
                <a16:creationId xmlns:a16="http://schemas.microsoft.com/office/drawing/2014/main" id="{AAA7341C-F798-4765-8853-80E6980E4543}"/>
              </a:ext>
            </a:extLst>
          </p:cNvPr>
          <p:cNvSpPr/>
          <p:nvPr/>
        </p:nvSpPr>
        <p:spPr>
          <a:xfrm>
            <a:off x="10559349" y="157560"/>
            <a:ext cx="258645" cy="235708"/>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35" name="矩形 34">
            <a:extLst>
              <a:ext uri="{FF2B5EF4-FFF2-40B4-BE49-F238E27FC236}">
                <a16:creationId xmlns:a16="http://schemas.microsoft.com/office/drawing/2014/main" id="{B53052E0-0EC7-47BA-BA94-AB3C5E3F48D9}"/>
              </a:ext>
            </a:extLst>
          </p:cNvPr>
          <p:cNvSpPr/>
          <p:nvPr/>
        </p:nvSpPr>
        <p:spPr>
          <a:xfrm>
            <a:off x="7987871" y="75933"/>
            <a:ext cx="1127430"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网络模块</a:t>
            </a:r>
          </a:p>
        </p:txBody>
      </p:sp>
      <p:sp>
        <p:nvSpPr>
          <p:cNvPr id="37" name="矩形 36">
            <a:extLst>
              <a:ext uri="{FF2B5EF4-FFF2-40B4-BE49-F238E27FC236}">
                <a16:creationId xmlns:a16="http://schemas.microsoft.com/office/drawing/2014/main" id="{E88F1316-567D-490E-9CC4-DD4AD5E2EA50}"/>
              </a:ext>
            </a:extLst>
          </p:cNvPr>
          <p:cNvSpPr/>
          <p:nvPr/>
        </p:nvSpPr>
        <p:spPr>
          <a:xfrm>
            <a:off x="9310029" y="78424"/>
            <a:ext cx="1247355" cy="397240"/>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输入输出端</a:t>
            </a:r>
          </a:p>
        </p:txBody>
      </p:sp>
      <p:sp>
        <p:nvSpPr>
          <p:cNvPr id="39" name="矩形 38">
            <a:extLst>
              <a:ext uri="{FF2B5EF4-FFF2-40B4-BE49-F238E27FC236}">
                <a16:creationId xmlns:a16="http://schemas.microsoft.com/office/drawing/2014/main" id="{D4B92793-EEC3-4B00-8B32-99C8632D0FB4}"/>
              </a:ext>
            </a:extLst>
          </p:cNvPr>
          <p:cNvSpPr/>
          <p:nvPr/>
        </p:nvSpPr>
        <p:spPr>
          <a:xfrm>
            <a:off x="10828560" y="58324"/>
            <a:ext cx="1247355"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相关数据集</a:t>
            </a:r>
          </a:p>
        </p:txBody>
      </p:sp>
    </p:spTree>
    <p:extLst>
      <p:ext uri="{BB962C8B-B14F-4D97-AF65-F5344CB8AC3E}">
        <p14:creationId xmlns:p14="http://schemas.microsoft.com/office/powerpoint/2010/main" val="273822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006" y="294199"/>
            <a:ext cx="4595854" cy="769441"/>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选题意义</a:t>
            </a:r>
            <a:endParaRPr lang="en-US" altLang="zh-CN" sz="2800" b="1" dirty="0">
              <a:latin typeface="黑体" panose="02010609060101010101" pitchFamily="49" charset="-122"/>
              <a:ea typeface="黑体" panose="02010609060101010101" pitchFamily="49" charset="-122"/>
            </a:endParaRPr>
          </a:p>
          <a:p>
            <a:r>
              <a:rPr lang="zh-CN" altLang="en-US" sz="1600" b="1" dirty="0">
                <a:solidFill>
                  <a:schemeClr val="bg2">
                    <a:lumMod val="75000"/>
                  </a:schemeClr>
                </a:solidFill>
                <a:latin typeface="黑体" panose="02010609060101010101" pitchFamily="49" charset="-122"/>
                <a:ea typeface="黑体" panose="02010609060101010101" pitchFamily="49" charset="-122"/>
              </a:rPr>
              <a:t>选题意义</a:t>
            </a:r>
          </a:p>
        </p:txBody>
      </p:sp>
      <p:sp>
        <p:nvSpPr>
          <p:cNvPr id="5" name="Slide Number Placeholder 4">
            <a:extLst>
              <a:ext uri="{FF2B5EF4-FFF2-40B4-BE49-F238E27FC236}">
                <a16:creationId xmlns:a16="http://schemas.microsoft.com/office/drawing/2014/main" id="{7D3583B4-2166-1848-A288-1D070541A3E7}"/>
              </a:ext>
            </a:extLst>
          </p:cNvPr>
          <p:cNvSpPr>
            <a:spLocks noGrp="1"/>
          </p:cNvSpPr>
          <p:nvPr>
            <p:ph type="sldNum" sz="quarter" idx="12"/>
          </p:nvPr>
        </p:nvSpPr>
        <p:spPr/>
        <p:txBody>
          <a:bodyPr/>
          <a:lstStyle/>
          <a:p>
            <a:fld id="{310607F1-0EB3-451D-842D-2EFD12EBDF49}" type="slidenum">
              <a:rPr lang="zh-CN" altLang="en-US" smtClean="0"/>
              <a:pPr/>
              <a:t>13</a:t>
            </a:fld>
            <a:endParaRPr lang="zh-CN" altLang="en-US"/>
          </a:p>
        </p:txBody>
      </p:sp>
      <p:sp>
        <p:nvSpPr>
          <p:cNvPr id="4" name="文本框 3">
            <a:extLst>
              <a:ext uri="{FF2B5EF4-FFF2-40B4-BE49-F238E27FC236}">
                <a16:creationId xmlns:a16="http://schemas.microsoft.com/office/drawing/2014/main" id="{1C7D7955-0F7D-4942-8A31-16CF76467DAE}"/>
              </a:ext>
            </a:extLst>
          </p:cNvPr>
          <p:cNvSpPr txBox="1"/>
          <p:nvPr/>
        </p:nvSpPr>
        <p:spPr>
          <a:xfrm>
            <a:off x="202624" y="1932706"/>
            <a:ext cx="11798876"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题目定义：</a:t>
            </a:r>
            <a:r>
              <a:rPr lang="zh-CN" altLang="en-US" dirty="0"/>
              <a:t>端到端跨语言音色迁移语音合成</a:t>
            </a:r>
            <a:r>
              <a:rPr lang="en-US" altLang="zh-CN" dirty="0"/>
              <a:t>(</a:t>
            </a:r>
            <a:r>
              <a:rPr lang="zh-CN" altLang="en-US" dirty="0"/>
              <a:t>跨语言合成</a:t>
            </a:r>
            <a:r>
              <a:rPr lang="en-US" altLang="zh-CN" dirty="0"/>
              <a:t>)</a:t>
            </a:r>
            <a:r>
              <a:rPr lang="zh-CN" altLang="en-US" dirty="0"/>
              <a:t>指</a:t>
            </a:r>
            <a:endParaRPr lang="en-US" altLang="zh-CN" dirty="0"/>
          </a:p>
          <a:p>
            <a:pPr marL="742950" lvl="1" indent="-285750">
              <a:buFont typeface="Arial" panose="020B0604020202020204" pitchFamily="34" charset="0"/>
              <a:buChar char="•"/>
            </a:pPr>
            <a:r>
              <a:rPr lang="zh-CN" altLang="en-US" dirty="0"/>
              <a:t>基于端到端深度神经网络</a:t>
            </a:r>
            <a:endParaRPr lang="en-US" altLang="zh-CN" dirty="0"/>
          </a:p>
          <a:p>
            <a:pPr marL="742950" lvl="1" indent="-285750">
              <a:buFont typeface="Arial" panose="020B0604020202020204" pitchFamily="34" charset="0"/>
              <a:buChar char="•"/>
            </a:pPr>
            <a:r>
              <a:rPr lang="zh-CN" altLang="en-US" dirty="0"/>
              <a:t>主要使用多个单个人单语言数据集</a:t>
            </a:r>
            <a:endParaRPr lang="en-US" altLang="zh-CN" dirty="0"/>
          </a:p>
          <a:p>
            <a:pPr marL="742950" lvl="1" indent="-285750">
              <a:buFont typeface="Arial" panose="020B0604020202020204" pitchFamily="34" charset="0"/>
              <a:buChar char="•"/>
            </a:pPr>
            <a:r>
              <a:rPr lang="zh-CN" altLang="en-US" dirty="0"/>
              <a:t>实现音色跨语言的迁移语音合成</a:t>
            </a:r>
            <a:endParaRPr lang="en-US" altLang="zh-CN" dirty="0"/>
          </a:p>
          <a:p>
            <a:pPr marL="742950" lvl="1" indent="-285750">
              <a:buFont typeface="Arial" panose="020B0604020202020204" pitchFamily="34" charset="0"/>
              <a:buChar char="•"/>
            </a:pPr>
            <a:r>
              <a:rPr lang="zh-CN" altLang="en-US" dirty="0"/>
              <a:t>达到多语言内容于同一句话中的合成声音可保持声音一致的自然效果</a:t>
            </a:r>
            <a:endParaRPr lang="en-US" altLang="zh-CN" dirty="0"/>
          </a:p>
          <a:p>
            <a:pPr marL="285750" indent="-285750">
              <a:buFont typeface="Arial" panose="020B0604020202020204" pitchFamily="34" charset="0"/>
              <a:buChar char="•"/>
            </a:pPr>
            <a:r>
              <a:rPr lang="zh-CN" altLang="en-US" b="1" dirty="0"/>
              <a:t>应用背景：</a:t>
            </a:r>
            <a:r>
              <a:rPr lang="zh-CN" altLang="en-US" dirty="0"/>
              <a:t>由于全球化的兴起，在社交媒体文本、非正式信息和语音导航中，文本或语音出现不同语言内容的交替。这些情况恰好是文本到语音</a:t>
            </a:r>
            <a:r>
              <a:rPr lang="en-US" altLang="zh-CN" dirty="0"/>
              <a:t>(TTS)</a:t>
            </a:r>
            <a:r>
              <a:rPr lang="zh-CN" altLang="en-US" dirty="0"/>
              <a:t>系统被广泛用作语音接口的情况。合成这样的语句时，声音要一致、发音准确并自然</a:t>
            </a:r>
            <a:endParaRPr lang="en-US" altLang="zh-CN" dirty="0"/>
          </a:p>
          <a:p>
            <a:pPr marL="285750" indent="-285750">
              <a:buFont typeface="Arial" panose="020B0604020202020204" pitchFamily="34" charset="0"/>
              <a:buChar char="•"/>
            </a:pPr>
            <a:r>
              <a:rPr lang="zh-CN" altLang="en-US" b="1" dirty="0"/>
              <a:t>选题原因：</a:t>
            </a:r>
            <a:endParaRPr lang="en-US" altLang="zh-CN" b="1" dirty="0"/>
          </a:p>
          <a:p>
            <a:pPr marL="742950" lvl="1" indent="-285750">
              <a:buFont typeface="Arial" panose="020B0604020202020204" pitchFamily="34" charset="0"/>
              <a:buChar char="•"/>
            </a:pPr>
            <a:r>
              <a:rPr lang="zh-CN" altLang="en-US" dirty="0"/>
              <a:t>单说话人双语数据集不易获取，应用背景的需求需要通过跨语言合成实现</a:t>
            </a:r>
            <a:endParaRPr lang="en-US" altLang="zh-CN" dirty="0"/>
          </a:p>
          <a:p>
            <a:pPr marL="742950" lvl="1" indent="-285750">
              <a:buFont typeface="Arial" panose="020B0604020202020204" pitchFamily="34" charset="0"/>
              <a:buChar char="•"/>
            </a:pPr>
            <a:r>
              <a:rPr lang="zh-CN" altLang="en-US" b="0" i="0" dirty="0">
                <a:solidFill>
                  <a:srgbClr val="2E3033"/>
                </a:solidFill>
                <a:effectLst/>
                <a:latin typeface="Arial" panose="020B0604020202020204" pitchFamily="34" charset="0"/>
              </a:rPr>
              <a:t>端到端体系结构在单语</a:t>
            </a:r>
            <a:r>
              <a:rPr lang="en-US" altLang="zh-CN" b="0" i="0" dirty="0">
                <a:solidFill>
                  <a:srgbClr val="2E3033"/>
                </a:solidFill>
                <a:effectLst/>
                <a:latin typeface="Arial" panose="020B0604020202020204" pitchFamily="34" charset="0"/>
              </a:rPr>
              <a:t>TTS</a:t>
            </a:r>
            <a:r>
              <a:rPr lang="zh-CN" altLang="en-US" b="0" i="0" dirty="0">
                <a:solidFill>
                  <a:srgbClr val="2E3033"/>
                </a:solidFill>
                <a:effectLst/>
                <a:latin typeface="Arial" panose="020B0604020202020204" pitchFamily="34" charset="0"/>
              </a:rPr>
              <a:t>中取得了令人满意的效果，保证高质量跨语言合成的可能性</a:t>
            </a:r>
            <a:endParaRPr lang="en-US" altLang="zh-CN" dirty="0">
              <a:solidFill>
                <a:srgbClr val="2E3033"/>
              </a:solidFill>
              <a:latin typeface="Arial" panose="020B0604020202020204" pitchFamily="34" charset="0"/>
            </a:endParaRPr>
          </a:p>
          <a:p>
            <a:pPr marL="742950" lvl="1" indent="-285750">
              <a:buFont typeface="Arial" panose="020B0604020202020204" pitchFamily="34" charset="0"/>
              <a:buChar char="•"/>
            </a:pPr>
            <a:r>
              <a:rPr lang="zh-CN" altLang="en-US" b="0" i="0" dirty="0">
                <a:solidFill>
                  <a:srgbClr val="2E3033"/>
                </a:solidFill>
                <a:effectLst/>
                <a:latin typeface="Arial" panose="020B0604020202020204" pitchFamily="34" charset="0"/>
              </a:rPr>
              <a:t>跨语言合成问题和技术本身</a:t>
            </a:r>
            <a:r>
              <a:rPr lang="zh-CN" altLang="en-US" dirty="0"/>
              <a:t>一直是语音合成的经典研究工作</a:t>
            </a:r>
          </a:p>
        </p:txBody>
      </p:sp>
      <p:sp>
        <p:nvSpPr>
          <p:cNvPr id="3" name="矩形 2">
            <a:extLst>
              <a:ext uri="{FF2B5EF4-FFF2-40B4-BE49-F238E27FC236}">
                <a16:creationId xmlns:a16="http://schemas.microsoft.com/office/drawing/2014/main" id="{17399CC4-87CC-46D2-A7D2-82ABEAA0EA05}"/>
              </a:ext>
            </a:extLst>
          </p:cNvPr>
          <p:cNvSpPr/>
          <p:nvPr/>
        </p:nvSpPr>
        <p:spPr>
          <a:xfrm>
            <a:off x="9242323" y="167148"/>
            <a:ext cx="2826774" cy="1037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7911800"/>
      </p:ext>
    </p:extLst>
  </p:cSld>
  <p:clrMapOvr>
    <a:masterClrMapping/>
  </p:clrMapOvr>
  <mc:AlternateContent xmlns:mc="http://schemas.openxmlformats.org/markup-compatibility/2006" xmlns:p14="http://schemas.microsoft.com/office/powerpoint/2010/main">
    <mc:Choice Requires="p14">
      <p:transition spd="slow" p14:dur="2000" advTm="74465"/>
    </mc:Choice>
    <mc:Fallback xmlns="">
      <p:transition spd="slow" advTm="744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006" y="294199"/>
            <a:ext cx="4595854" cy="769441"/>
          </a:xfrm>
          <a:prstGeom prst="rect">
            <a:avLst/>
          </a:prstGeom>
          <a:noFill/>
        </p:spPr>
        <p:txBody>
          <a:bodyPr wrap="square" rtlCol="0">
            <a:spAutoFit/>
          </a:bodyPr>
          <a:lstStyle/>
          <a:p>
            <a:r>
              <a:rPr lang="en-US" altLang="zh-CN" sz="2800" b="1" dirty="0">
                <a:latin typeface="黑体" panose="02010609060101010101" pitchFamily="49" charset="-122"/>
                <a:ea typeface="黑体" panose="02010609060101010101" pitchFamily="49" charset="-122"/>
              </a:rPr>
              <a:t>2019-2020</a:t>
            </a:r>
            <a:r>
              <a:rPr lang="zh-CN" altLang="en-US" sz="2800" b="1" dirty="0">
                <a:latin typeface="黑体" panose="02010609060101010101" pitchFamily="49" charset="-122"/>
                <a:ea typeface="黑体" panose="02010609060101010101" pitchFamily="49" charset="-122"/>
              </a:rPr>
              <a:t>核心论文</a:t>
            </a:r>
            <a:endParaRPr lang="en-US" altLang="zh-CN" sz="2800" b="1" dirty="0">
              <a:latin typeface="黑体" panose="02010609060101010101" pitchFamily="49" charset="-122"/>
              <a:ea typeface="黑体" panose="02010609060101010101" pitchFamily="49" charset="-122"/>
            </a:endParaRPr>
          </a:p>
          <a:p>
            <a:r>
              <a:rPr lang="zh-CN" altLang="en-US" sz="1600" b="1" dirty="0">
                <a:solidFill>
                  <a:schemeClr val="bg2">
                    <a:lumMod val="75000"/>
                  </a:schemeClr>
                </a:solidFill>
                <a:latin typeface="黑体" panose="02010609060101010101" pitchFamily="49" charset="-122"/>
                <a:ea typeface="黑体" panose="02010609060101010101" pitchFamily="49" charset="-122"/>
              </a:rPr>
              <a:t>研究现状</a:t>
            </a:r>
          </a:p>
        </p:txBody>
      </p:sp>
      <p:sp>
        <p:nvSpPr>
          <p:cNvPr id="3" name="Slide Number Placeholder 2">
            <a:extLst>
              <a:ext uri="{FF2B5EF4-FFF2-40B4-BE49-F238E27FC236}">
                <a16:creationId xmlns:a16="http://schemas.microsoft.com/office/drawing/2014/main" id="{E82F8E17-8E3F-8644-9816-E4B1D87A6D66}"/>
              </a:ext>
            </a:extLst>
          </p:cNvPr>
          <p:cNvSpPr>
            <a:spLocks noGrp="1"/>
          </p:cNvSpPr>
          <p:nvPr>
            <p:ph type="sldNum" sz="quarter" idx="12"/>
          </p:nvPr>
        </p:nvSpPr>
        <p:spPr/>
        <p:txBody>
          <a:bodyPr/>
          <a:lstStyle/>
          <a:p>
            <a:fld id="{310607F1-0EB3-451D-842D-2EFD12EBDF49}" type="slidenum">
              <a:rPr lang="zh-CN" altLang="en-US" smtClean="0"/>
              <a:pPr/>
              <a:t>14</a:t>
            </a:fld>
            <a:endParaRPr lang="zh-CN" altLang="en-US"/>
          </a:p>
        </p:txBody>
      </p:sp>
      <p:sp>
        <p:nvSpPr>
          <p:cNvPr id="4" name="文本框 3">
            <a:extLst>
              <a:ext uri="{FF2B5EF4-FFF2-40B4-BE49-F238E27FC236}">
                <a16:creationId xmlns:a16="http://schemas.microsoft.com/office/drawing/2014/main" id="{A8053C19-44E6-4D4D-B51F-AF2EE161B450}"/>
              </a:ext>
            </a:extLst>
          </p:cNvPr>
          <p:cNvSpPr txBox="1"/>
          <p:nvPr/>
        </p:nvSpPr>
        <p:spPr>
          <a:xfrm>
            <a:off x="139412" y="1491096"/>
            <a:ext cx="11815330" cy="5909310"/>
          </a:xfrm>
          <a:prstGeom prst="rect">
            <a:avLst/>
          </a:prstGeom>
          <a:noFill/>
        </p:spPr>
        <p:txBody>
          <a:bodyPr wrap="square" rtlCol="0">
            <a:spAutoFit/>
          </a:bodyPr>
          <a:lstStyle/>
          <a:p>
            <a:r>
              <a:rPr lang="en-US" altLang="zh-CN" dirty="0"/>
              <a:t>2019 ICASSP</a:t>
            </a:r>
          </a:p>
          <a:p>
            <a:pPr marL="285750" indent="-285750">
              <a:buFont typeface="Arial" panose="020B0604020202020204" pitchFamily="34" charset="0"/>
              <a:buChar char="•"/>
            </a:pPr>
            <a:r>
              <a:rPr lang="en-US" altLang="zh-CN" dirty="0"/>
              <a:t>End-to-end Code-switched TTS with Mix of Monolingual Recordings |</a:t>
            </a:r>
            <a:r>
              <a:rPr lang="zh-CN" altLang="en-US" dirty="0"/>
              <a:t> </a:t>
            </a:r>
            <a:r>
              <a:rPr lang="en-US" altLang="zh-CN" dirty="0"/>
              <a:t>Cao, Y. and Meng, H. (</a:t>
            </a:r>
            <a:r>
              <a:rPr lang="en-US" altLang="zh-CN" b="1" dirty="0"/>
              <a:t>CUHK</a:t>
            </a:r>
            <a:r>
              <a:rPr lang="en-US" altLang="zh-CN" dirty="0"/>
              <a:t>)</a:t>
            </a:r>
          </a:p>
          <a:p>
            <a:r>
              <a:rPr lang="en-US" altLang="zh-CN" dirty="0"/>
              <a:t>2019 Interspeech </a:t>
            </a:r>
          </a:p>
          <a:p>
            <a:pPr marL="285750" indent="-285750">
              <a:buFont typeface="Arial" panose="020B0604020202020204" pitchFamily="34" charset="0"/>
              <a:buChar char="•"/>
            </a:pPr>
            <a:r>
              <a:rPr lang="en-US" altLang="zh-CN" dirty="0"/>
              <a:t>Learning to Speak Fluently in a Foreign Language: Multilingual Speech Synthesis and Cross-Language Voice Cloning | Zhang, Y. and </a:t>
            </a:r>
            <a:r>
              <a:rPr lang="en-US" altLang="zh-CN" dirty="0" err="1"/>
              <a:t>Ramabhadran</a:t>
            </a:r>
            <a:r>
              <a:rPr lang="en-US" altLang="zh-CN" dirty="0"/>
              <a:t>, B. (</a:t>
            </a:r>
            <a:r>
              <a:rPr lang="en-US" altLang="zh-CN" b="1" dirty="0"/>
              <a:t>Google</a:t>
            </a:r>
            <a:r>
              <a:rPr lang="en-US" altLang="zh-CN" dirty="0"/>
              <a:t>) </a:t>
            </a:r>
          </a:p>
          <a:p>
            <a:pPr marL="285750" indent="-285750">
              <a:buFont typeface="Arial" panose="020B0604020202020204" pitchFamily="34" charset="0"/>
              <a:buChar char="•"/>
            </a:pPr>
            <a:r>
              <a:rPr lang="en-US" altLang="zh-CN" dirty="0"/>
              <a:t>Building a Mixed-Lingual Neural TTS System with Only Monolingual Data | </a:t>
            </a:r>
            <a:r>
              <a:rPr lang="en-US" altLang="zh-CN" dirty="0" err="1"/>
              <a:t>Xue</a:t>
            </a:r>
            <a:r>
              <a:rPr lang="en-US" altLang="zh-CN" dirty="0"/>
              <a:t>, L. and Wu, Z. (</a:t>
            </a:r>
            <a:r>
              <a:rPr lang="en-US" altLang="zh-CN" b="1" dirty="0"/>
              <a:t>JD</a:t>
            </a:r>
            <a:r>
              <a:rPr lang="en-US" altLang="zh-CN" dirty="0"/>
              <a:t>)</a:t>
            </a:r>
          </a:p>
          <a:p>
            <a:pPr marL="285750" indent="-285750">
              <a:buFont typeface="Arial" panose="020B0604020202020204" pitchFamily="34" charset="0"/>
              <a:buChar char="•"/>
            </a:pPr>
            <a:r>
              <a:rPr lang="en-US" altLang="zh-CN" dirty="0"/>
              <a:t>Cross-lingual, Multi-speaker Text-To-Speech Synthesis Using Neural Speaker Embedding | Chen, M. and Xiao, J. (</a:t>
            </a:r>
            <a:r>
              <a:rPr lang="en-US" altLang="zh-CN" b="1" dirty="0"/>
              <a:t>Ping An Technology</a:t>
            </a:r>
            <a:r>
              <a:rPr lang="en-US" altLang="zh-CN" dirty="0"/>
              <a:t>)</a:t>
            </a:r>
          </a:p>
          <a:p>
            <a:r>
              <a:rPr lang="en-US" altLang="zh-CN" dirty="0"/>
              <a:t>2020 ICASSP</a:t>
            </a:r>
          </a:p>
          <a:p>
            <a:pPr marL="285750" indent="-285750">
              <a:buFont typeface="Arial" panose="020B0604020202020204" pitchFamily="34" charset="0"/>
              <a:buChar char="•"/>
            </a:pPr>
            <a:r>
              <a:rPr lang="en-US" altLang="zh-CN" dirty="0"/>
              <a:t>Code-Switched Speech Synthesis Using Bilingual Phonetic </a:t>
            </a:r>
            <a:r>
              <a:rPr lang="en-US" altLang="zh-CN" dirty="0" err="1"/>
              <a:t>Posteriorgram</a:t>
            </a:r>
            <a:r>
              <a:rPr lang="en-US" altLang="zh-CN" dirty="0"/>
              <a:t> with Only Monolingual Corpora | Cao, Y. and Meng, H. (</a:t>
            </a:r>
            <a:r>
              <a:rPr lang="en-US" altLang="zh-CN" b="1" dirty="0"/>
              <a:t>CUHK</a:t>
            </a:r>
            <a:r>
              <a:rPr lang="en-US" altLang="zh-CN" dirty="0"/>
              <a:t>)</a:t>
            </a:r>
          </a:p>
          <a:p>
            <a:pPr marL="285750" indent="-285750">
              <a:buFont typeface="Arial" panose="020B0604020202020204" pitchFamily="34" charset="0"/>
              <a:buChar char="•"/>
            </a:pPr>
            <a:r>
              <a:rPr lang="en-US" altLang="zh-CN" dirty="0"/>
              <a:t>Generating Multilingual Voices Using Speaker Space Translation Based on Bilingual Speaker Data | </a:t>
            </a:r>
            <a:r>
              <a:rPr lang="en-US" altLang="zh-CN" dirty="0" err="1"/>
              <a:t>Maiti</a:t>
            </a:r>
            <a:r>
              <a:rPr lang="en-US" altLang="zh-CN" dirty="0"/>
              <a:t>, S. and </a:t>
            </a:r>
            <a:r>
              <a:rPr lang="en-US" altLang="zh-CN" dirty="0" err="1"/>
              <a:t>Conkie</a:t>
            </a:r>
            <a:r>
              <a:rPr lang="en-US" altLang="zh-CN" dirty="0"/>
              <a:t>, A. (</a:t>
            </a:r>
            <a:r>
              <a:rPr lang="en-US" altLang="zh-CN" b="1" dirty="0"/>
              <a:t>Apple</a:t>
            </a:r>
            <a:r>
              <a:rPr lang="en-US" altLang="zh-CN" dirty="0"/>
              <a:t>)</a:t>
            </a:r>
          </a:p>
          <a:p>
            <a:pPr marL="285750" indent="-285750">
              <a:buFont typeface="Arial" panose="020B0604020202020204" pitchFamily="34" charset="0"/>
              <a:buChar char="•"/>
            </a:pPr>
            <a:r>
              <a:rPr lang="en-US" altLang="zh-CN" dirty="0"/>
              <a:t>Speaker Adaptation of a Multilingual Acoustic Model for Cross-Language Synthesis | </a:t>
            </a:r>
            <a:r>
              <a:rPr lang="en-US" altLang="zh-CN" dirty="0" err="1"/>
              <a:t>Himawan</a:t>
            </a:r>
            <a:r>
              <a:rPr lang="en-US" altLang="zh-CN" dirty="0"/>
              <a:t>, I. and </a:t>
            </a:r>
            <a:r>
              <a:rPr lang="en-US" altLang="zh-CN" b="1" dirty="0"/>
              <a:t>King, Simon</a:t>
            </a:r>
            <a:r>
              <a:rPr lang="en-US" altLang="zh-CN" dirty="0"/>
              <a:t>. (</a:t>
            </a:r>
            <a:r>
              <a:rPr lang="en-US" altLang="zh-CN" b="1" dirty="0"/>
              <a:t>University of Edinburgh</a:t>
            </a:r>
            <a:r>
              <a:rPr lang="en-US" altLang="zh-CN" dirty="0"/>
              <a:t>)</a:t>
            </a:r>
          </a:p>
          <a:p>
            <a:pPr marL="285750" indent="-285750">
              <a:buFont typeface="Arial" panose="020B0604020202020204" pitchFamily="34" charset="0"/>
              <a:buChar char="•"/>
            </a:pPr>
            <a:r>
              <a:rPr lang="en-US" altLang="zh-CN" dirty="0"/>
              <a:t>End-to-End Code-Switching TTS with Cross-Lingual Language Model | Zhou, X. and </a:t>
            </a:r>
            <a:r>
              <a:rPr lang="en-US" altLang="zh-CN" b="1" dirty="0"/>
              <a:t>Li, </a:t>
            </a:r>
            <a:r>
              <a:rPr lang="en-US" altLang="zh-CN" b="1" dirty="0" err="1"/>
              <a:t>Haizhou</a:t>
            </a:r>
            <a:r>
              <a:rPr lang="en-US" altLang="zh-CN" dirty="0"/>
              <a:t>.(</a:t>
            </a:r>
            <a:r>
              <a:rPr lang="en-US" altLang="zh-CN" b="1" dirty="0"/>
              <a:t>National University of Singapore</a:t>
            </a:r>
            <a:r>
              <a:rPr lang="en-US" altLang="zh-CN" dirty="0"/>
              <a:t>)</a:t>
            </a:r>
          </a:p>
          <a:p>
            <a:pPr marL="285750" indent="-285750">
              <a:buFont typeface="Arial" panose="020B0604020202020204" pitchFamily="34" charset="0"/>
              <a:buChar char="•"/>
            </a:pPr>
            <a:endParaRPr lang="en-US" altLang="zh-CN" dirty="0"/>
          </a:p>
          <a:p>
            <a:endParaRPr lang="en-US" altLang="zh-CN" dirty="0"/>
          </a:p>
          <a:p>
            <a:endParaRPr lang="en-US" altLang="zh-CN" dirty="0"/>
          </a:p>
          <a:p>
            <a:endParaRPr lang="zh-CN" altLang="en-US" dirty="0"/>
          </a:p>
        </p:txBody>
      </p:sp>
      <p:sp>
        <p:nvSpPr>
          <p:cNvPr id="6" name="矩形 5">
            <a:extLst>
              <a:ext uri="{FF2B5EF4-FFF2-40B4-BE49-F238E27FC236}">
                <a16:creationId xmlns:a16="http://schemas.microsoft.com/office/drawing/2014/main" id="{0269C60D-C05D-422F-845A-8EEEA3765B63}"/>
              </a:ext>
            </a:extLst>
          </p:cNvPr>
          <p:cNvSpPr/>
          <p:nvPr/>
        </p:nvSpPr>
        <p:spPr>
          <a:xfrm>
            <a:off x="9242323" y="167148"/>
            <a:ext cx="2826774" cy="1037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8282288"/>
      </p:ext>
    </p:extLst>
  </p:cSld>
  <p:clrMapOvr>
    <a:masterClrMapping/>
  </p:clrMapOvr>
  <mc:AlternateContent xmlns:mc="http://schemas.openxmlformats.org/markup-compatibility/2006" xmlns:p14="http://schemas.microsoft.com/office/powerpoint/2010/main">
    <mc:Choice Requires="p14">
      <p:transition spd="slow" p14:dur="2000" advTm="25539"/>
    </mc:Choice>
    <mc:Fallback xmlns="">
      <p:transition spd="slow" advTm="2553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006" y="294199"/>
            <a:ext cx="4595854" cy="769441"/>
          </a:xfrm>
          <a:prstGeom prst="rect">
            <a:avLst/>
          </a:prstGeom>
          <a:noFill/>
        </p:spPr>
        <p:txBody>
          <a:bodyPr wrap="square" rtlCol="0">
            <a:spAutoFit/>
          </a:bodyPr>
          <a:lstStyle/>
          <a:p>
            <a:r>
              <a:rPr lang="en-US" altLang="zh-CN" sz="2800" b="1" dirty="0">
                <a:latin typeface="黑体" panose="02010609060101010101" pitchFamily="49" charset="-122"/>
                <a:ea typeface="黑体" panose="02010609060101010101" pitchFamily="49" charset="-122"/>
              </a:rPr>
              <a:t>2019-2020</a:t>
            </a:r>
            <a:r>
              <a:rPr lang="zh-CN" altLang="en-US" sz="2800" b="1" dirty="0">
                <a:latin typeface="黑体" panose="02010609060101010101" pitchFamily="49" charset="-122"/>
                <a:ea typeface="黑体" panose="02010609060101010101" pitchFamily="49" charset="-122"/>
              </a:rPr>
              <a:t>论文研究手段</a:t>
            </a:r>
            <a:endParaRPr lang="en-US" altLang="zh-CN" sz="2800" b="1" dirty="0">
              <a:latin typeface="黑体" panose="02010609060101010101" pitchFamily="49" charset="-122"/>
              <a:ea typeface="黑体" panose="02010609060101010101" pitchFamily="49" charset="-122"/>
            </a:endParaRPr>
          </a:p>
          <a:p>
            <a:r>
              <a:rPr lang="zh-CN" altLang="en-US" sz="1600" b="1" dirty="0">
                <a:solidFill>
                  <a:schemeClr val="bg2">
                    <a:lumMod val="75000"/>
                  </a:schemeClr>
                </a:solidFill>
                <a:latin typeface="黑体" panose="02010609060101010101" pitchFamily="49" charset="-122"/>
                <a:ea typeface="黑体" panose="02010609060101010101" pitchFamily="49" charset="-122"/>
              </a:rPr>
              <a:t>研究现状</a:t>
            </a:r>
          </a:p>
        </p:txBody>
      </p:sp>
      <p:sp>
        <p:nvSpPr>
          <p:cNvPr id="3" name="Slide Number Placeholder 2">
            <a:extLst>
              <a:ext uri="{FF2B5EF4-FFF2-40B4-BE49-F238E27FC236}">
                <a16:creationId xmlns:a16="http://schemas.microsoft.com/office/drawing/2014/main" id="{E82F8E17-8E3F-8644-9816-E4B1D87A6D66}"/>
              </a:ext>
            </a:extLst>
          </p:cNvPr>
          <p:cNvSpPr>
            <a:spLocks noGrp="1"/>
          </p:cNvSpPr>
          <p:nvPr>
            <p:ph type="sldNum" sz="quarter" idx="12"/>
          </p:nvPr>
        </p:nvSpPr>
        <p:spPr/>
        <p:txBody>
          <a:bodyPr/>
          <a:lstStyle/>
          <a:p>
            <a:fld id="{310607F1-0EB3-451D-842D-2EFD12EBDF49}" type="slidenum">
              <a:rPr lang="zh-CN" altLang="en-US" smtClean="0"/>
              <a:pPr/>
              <a:t>15</a:t>
            </a:fld>
            <a:endParaRPr lang="zh-CN" altLang="en-US"/>
          </a:p>
        </p:txBody>
      </p:sp>
      <p:sp>
        <p:nvSpPr>
          <p:cNvPr id="4" name="文本框 3">
            <a:extLst>
              <a:ext uri="{FF2B5EF4-FFF2-40B4-BE49-F238E27FC236}">
                <a16:creationId xmlns:a16="http://schemas.microsoft.com/office/drawing/2014/main" id="{A8053C19-44E6-4D4D-B51F-AF2EE161B450}"/>
              </a:ext>
            </a:extLst>
          </p:cNvPr>
          <p:cNvSpPr txBox="1"/>
          <p:nvPr/>
        </p:nvSpPr>
        <p:spPr>
          <a:xfrm>
            <a:off x="44138" y="1672936"/>
            <a:ext cx="11702785" cy="4801314"/>
          </a:xfrm>
          <a:prstGeom prst="rect">
            <a:avLst/>
          </a:prstGeom>
          <a:noFill/>
        </p:spPr>
        <p:txBody>
          <a:bodyPr wrap="square" rtlCol="0">
            <a:spAutoFit/>
          </a:bodyPr>
          <a:lstStyle/>
          <a:p>
            <a:r>
              <a:rPr lang="en-US" altLang="zh-CN" dirty="0"/>
              <a:t>[1]</a:t>
            </a:r>
            <a:r>
              <a:rPr lang="zh-CN" altLang="en-US" dirty="0"/>
              <a:t>从模型结构角度研究，通过解耦隐含表示中的音色与内容信息，利于迁移音色</a:t>
            </a:r>
            <a:endParaRPr lang="en-US" altLang="zh-CN" dirty="0"/>
          </a:p>
          <a:p>
            <a:pPr marL="742950" lvl="1" indent="-285750">
              <a:buFont typeface="Arial" panose="020B0604020202020204" pitchFamily="34" charset="0"/>
              <a:buChar char="•"/>
            </a:pPr>
            <a:r>
              <a:rPr lang="en-US" altLang="zh-CN" dirty="0"/>
              <a:t>End-to-end Code-switched TTS with Mix of Monolingual Recordings | Cao, Y. and Meng, H. (CUHK) | 2019 ICASSP</a:t>
            </a:r>
          </a:p>
          <a:p>
            <a:pPr marL="742950" lvl="1" indent="-285750">
              <a:buFont typeface="Arial" panose="020B0604020202020204" pitchFamily="34" charset="0"/>
              <a:buChar char="•"/>
            </a:pPr>
            <a:r>
              <a:rPr lang="en-US" altLang="zh-CN" b="1" dirty="0"/>
              <a:t>Learning to Speak Fluently in a Foreign Language: Multilingual Speech Synthesis and Cross-Language Voice Cloning | Zhang, Y. and </a:t>
            </a:r>
            <a:r>
              <a:rPr lang="en-US" altLang="zh-CN" b="1" dirty="0" err="1"/>
              <a:t>Ramabhadran</a:t>
            </a:r>
            <a:r>
              <a:rPr lang="en-US" altLang="zh-CN" b="1" dirty="0"/>
              <a:t>, B. (Google) | 2019 Interspeech </a:t>
            </a:r>
          </a:p>
          <a:p>
            <a:r>
              <a:rPr lang="en-US" altLang="zh-CN" dirty="0"/>
              <a:t>[2] </a:t>
            </a:r>
            <a:r>
              <a:rPr lang="zh-CN" altLang="en-US" dirty="0"/>
              <a:t>从声学特征研究，通过将语言无关的声学特征作为跨语言时预测的标签</a:t>
            </a:r>
            <a:endParaRPr lang="en-US" altLang="zh-CN" dirty="0"/>
          </a:p>
          <a:p>
            <a:pPr marL="742950" lvl="1" indent="-285750">
              <a:buFont typeface="Arial" panose="020B0604020202020204" pitchFamily="34" charset="0"/>
              <a:buChar char="•"/>
            </a:pPr>
            <a:r>
              <a:rPr lang="en-US" altLang="zh-CN" b="1" dirty="0"/>
              <a:t>Code-Switched Speech Synthesis Using Bilingual Phonetic </a:t>
            </a:r>
            <a:r>
              <a:rPr lang="en-US" altLang="zh-CN" b="1" dirty="0" err="1"/>
              <a:t>Posteriorgram</a:t>
            </a:r>
            <a:r>
              <a:rPr lang="en-US" altLang="zh-CN" b="1" dirty="0"/>
              <a:t> with Only Monolingual Corpora | Cao, Y. and Meng, H. (CUHK) | 2020 ICASSP</a:t>
            </a:r>
          </a:p>
          <a:p>
            <a:r>
              <a:rPr lang="en-US" altLang="zh-CN" dirty="0"/>
              <a:t>[3] </a:t>
            </a:r>
            <a:r>
              <a:rPr lang="zh-CN" altLang="en-US" dirty="0"/>
              <a:t>从数据角度研究，使用多语言多说话人，或包含少量双语说话人的数据</a:t>
            </a:r>
            <a:endParaRPr lang="en-US" altLang="zh-CN" dirty="0"/>
          </a:p>
          <a:p>
            <a:pPr marL="742950" lvl="1" indent="-285750">
              <a:buFont typeface="Arial" panose="020B0604020202020204" pitchFamily="34" charset="0"/>
              <a:buChar char="•"/>
            </a:pPr>
            <a:r>
              <a:rPr lang="en-US" altLang="zh-CN" dirty="0"/>
              <a:t>Generating Multilingual Voices Using Speaker Space Translation Based on Bilingual Speaker Data | </a:t>
            </a:r>
            <a:r>
              <a:rPr lang="en-US" altLang="zh-CN" dirty="0" err="1"/>
              <a:t>Maiti</a:t>
            </a:r>
            <a:r>
              <a:rPr lang="en-US" altLang="zh-CN" dirty="0"/>
              <a:t>, S. and </a:t>
            </a:r>
            <a:r>
              <a:rPr lang="en-US" altLang="zh-CN" dirty="0" err="1"/>
              <a:t>Conkie</a:t>
            </a:r>
            <a:r>
              <a:rPr lang="en-US" altLang="zh-CN" dirty="0"/>
              <a:t>, A. (Apple) | 2020 ICASSP</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endParaRPr lang="en-US" altLang="zh-CN" dirty="0"/>
          </a:p>
          <a:p>
            <a:endParaRPr lang="zh-CN" altLang="en-US" dirty="0"/>
          </a:p>
        </p:txBody>
      </p:sp>
      <p:sp>
        <p:nvSpPr>
          <p:cNvPr id="6" name="矩形 5">
            <a:extLst>
              <a:ext uri="{FF2B5EF4-FFF2-40B4-BE49-F238E27FC236}">
                <a16:creationId xmlns:a16="http://schemas.microsoft.com/office/drawing/2014/main" id="{8D36E31C-C401-4A71-BB40-355F2837F1A4}"/>
              </a:ext>
            </a:extLst>
          </p:cNvPr>
          <p:cNvSpPr/>
          <p:nvPr/>
        </p:nvSpPr>
        <p:spPr>
          <a:xfrm>
            <a:off x="9242323" y="167148"/>
            <a:ext cx="2826774" cy="1037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0444214"/>
      </p:ext>
    </p:extLst>
  </p:cSld>
  <p:clrMapOvr>
    <a:masterClrMapping/>
  </p:clrMapOvr>
  <mc:AlternateContent xmlns:mc="http://schemas.openxmlformats.org/markup-compatibility/2006" xmlns:p14="http://schemas.microsoft.com/office/powerpoint/2010/main">
    <mc:Choice Requires="p14">
      <p:transition spd="slow" p14:dur="2000" advTm="41330"/>
    </mc:Choice>
    <mc:Fallback xmlns="">
      <p:transition spd="slow" advTm="4133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a:extLst>
              <a:ext uri="{FF2B5EF4-FFF2-40B4-BE49-F238E27FC236}">
                <a16:creationId xmlns:a16="http://schemas.microsoft.com/office/drawing/2014/main" id="{FADC982E-47E6-49BD-B869-78E7CEB5EF72}"/>
              </a:ext>
            </a:extLst>
          </p:cNvPr>
          <p:cNvSpPr txBox="1"/>
          <p:nvPr/>
        </p:nvSpPr>
        <p:spPr>
          <a:xfrm>
            <a:off x="0" y="873825"/>
            <a:ext cx="12050486" cy="5632311"/>
          </a:xfrm>
          <a:prstGeom prst="rect">
            <a:avLst/>
          </a:prstGeom>
          <a:noFill/>
          <a:ln>
            <a:noFill/>
          </a:ln>
        </p:spPr>
        <p:txBody>
          <a:bodyPr wrap="square" rtlCol="0">
            <a:spAutoFit/>
          </a:bodyPr>
          <a:lstStyle/>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1</a:t>
            </a:r>
            <a:r>
              <a:rPr lang="zh-CN" altLang="en-US" sz="2400" b="1" dirty="0">
                <a:solidFill>
                  <a:schemeClr val="tx1">
                    <a:lumMod val="75000"/>
                    <a:lumOff val="25000"/>
                  </a:schemeClr>
                </a:solidFill>
                <a:latin typeface="STKaiti" charset="-122"/>
                <a:ea typeface="STKaiti" charset="-122"/>
                <a:cs typeface="STKaiti" charset="-122"/>
              </a:rPr>
              <a:t>）问题假设：中文数据集，英文数据集均足够大，且规范（</a:t>
            </a:r>
            <a:r>
              <a:rPr lang="en-US" altLang="zh-CN" sz="2400" b="1" dirty="0">
                <a:solidFill>
                  <a:schemeClr val="tx1">
                    <a:lumMod val="75000"/>
                    <a:lumOff val="25000"/>
                  </a:schemeClr>
                </a:solidFill>
                <a:latin typeface="STKaiti" charset="-122"/>
                <a:ea typeface="STKaiti" charset="-122"/>
                <a:cs typeface="STKaiti" charset="-122"/>
              </a:rPr>
              <a:t>&gt;=10000</a:t>
            </a:r>
            <a:r>
              <a:rPr lang="zh-CN" altLang="en-US" sz="2400" b="1" dirty="0">
                <a:solidFill>
                  <a:schemeClr val="tx1">
                    <a:lumMod val="75000"/>
                    <a:lumOff val="25000"/>
                  </a:schemeClr>
                </a:solidFill>
                <a:latin typeface="STKaiti" charset="-122"/>
                <a:ea typeface="STKaiti" charset="-122"/>
                <a:cs typeface="STKaiti" charset="-122"/>
              </a:rPr>
              <a:t>句）</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2</a:t>
            </a:r>
            <a:r>
              <a:rPr lang="zh-CN" altLang="en-US" sz="2400" b="1" dirty="0">
                <a:solidFill>
                  <a:schemeClr val="tx1">
                    <a:lumMod val="75000"/>
                    <a:lumOff val="25000"/>
                  </a:schemeClr>
                </a:solidFill>
                <a:latin typeface="STKaiti" charset="-122"/>
                <a:ea typeface="STKaiti" charset="-122"/>
                <a:cs typeface="STKaiti" charset="-122"/>
              </a:rPr>
              <a:t>）已有方法：基于</a:t>
            </a:r>
            <a:r>
              <a:rPr lang="en-US" altLang="zh-CN" sz="2400" b="1" dirty="0">
                <a:solidFill>
                  <a:schemeClr val="tx1">
                    <a:lumMod val="75000"/>
                    <a:lumOff val="25000"/>
                  </a:schemeClr>
                </a:solidFill>
                <a:latin typeface="STKaiti" charset="-122"/>
                <a:ea typeface="STKaiti" charset="-122"/>
                <a:cs typeface="STKaiti" charset="-122"/>
              </a:rPr>
              <a:t>Multi-speaker Tacotron</a:t>
            </a:r>
            <a:r>
              <a:rPr lang="zh-CN" altLang="en-US" sz="2400" b="1" dirty="0">
                <a:solidFill>
                  <a:schemeClr val="tx1">
                    <a:lumMod val="75000"/>
                    <a:lumOff val="25000"/>
                  </a:schemeClr>
                </a:solidFill>
                <a:latin typeface="STKaiti" charset="-122"/>
                <a:ea typeface="STKaiti" charset="-122"/>
                <a:cs typeface="STKaiti" charset="-122"/>
              </a:rPr>
              <a:t>中文本信息表示共享</a:t>
            </a:r>
            <a:r>
              <a:rPr lang="en-US" altLang="zh-CN" sz="2400" b="1" dirty="0">
                <a:solidFill>
                  <a:schemeClr val="tx1">
                    <a:lumMod val="75000"/>
                    <a:lumOff val="25000"/>
                  </a:schemeClr>
                </a:solidFill>
                <a:latin typeface="STKaiti" charset="-122"/>
                <a:ea typeface="STKaiti" charset="-122"/>
                <a:cs typeface="STKaiti" charset="-122"/>
              </a:rPr>
              <a:t>[1][2]</a:t>
            </a:r>
            <a:r>
              <a:rPr lang="zh-CN" altLang="en-US" sz="2400" b="1" dirty="0">
                <a:solidFill>
                  <a:schemeClr val="tx1">
                    <a:lumMod val="75000"/>
                    <a:lumOff val="25000"/>
                  </a:schemeClr>
                </a:solidFill>
                <a:latin typeface="STKaiti" charset="-122"/>
                <a:ea typeface="STKaiti" charset="-122"/>
                <a:cs typeface="STKaiti" charset="-122"/>
              </a:rPr>
              <a:t>；基于</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发音信息</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共享</a:t>
            </a:r>
            <a:r>
              <a:rPr lang="en-US" altLang="zh-CN" sz="2400" b="1" dirty="0">
                <a:solidFill>
                  <a:schemeClr val="tx1">
                    <a:lumMod val="75000"/>
                    <a:lumOff val="25000"/>
                  </a:schemeClr>
                </a:solidFill>
                <a:latin typeface="STKaiti" charset="-122"/>
                <a:ea typeface="STKaiti" charset="-122"/>
                <a:cs typeface="STKaiti" charset="-122"/>
              </a:rPr>
              <a:t>[3][4][5]</a:t>
            </a: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3</a:t>
            </a:r>
            <a:r>
              <a:rPr lang="zh-CN" altLang="en-US" sz="2400" b="1" dirty="0">
                <a:solidFill>
                  <a:schemeClr val="tx1">
                    <a:lumMod val="75000"/>
                    <a:lumOff val="25000"/>
                  </a:schemeClr>
                </a:solidFill>
                <a:latin typeface="STKaiti" charset="-122"/>
                <a:ea typeface="STKaiti" charset="-122"/>
                <a:cs typeface="STKaiti" charset="-122"/>
              </a:rPr>
              <a:t>）面临挑战：网络中的</a:t>
            </a:r>
            <a:r>
              <a:rPr lang="en-US" altLang="zh-CN" sz="2400" b="1" dirty="0">
                <a:solidFill>
                  <a:schemeClr val="tx1">
                    <a:lumMod val="75000"/>
                    <a:lumOff val="25000"/>
                  </a:schemeClr>
                </a:solidFill>
                <a:latin typeface="STKaiti" charset="-122"/>
                <a:ea typeface="STKaiti" charset="-122"/>
                <a:cs typeface="STKaiti" charset="-122"/>
              </a:rPr>
              <a:t>Hidden</a:t>
            </a:r>
            <a:r>
              <a:rPr lang="zh-CN" altLang="en-US" sz="2400" b="1" dirty="0">
                <a:solidFill>
                  <a:schemeClr val="tx1">
                    <a:lumMod val="75000"/>
                    <a:lumOff val="25000"/>
                  </a:schemeClr>
                </a:solidFill>
                <a:latin typeface="STKaiti" charset="-122"/>
                <a:ea typeface="STKaiti" charset="-122"/>
                <a:cs typeface="STKaiti" charset="-122"/>
              </a:rPr>
              <a:t>文本信息表示共享不能保证完全去除音色，语言等信息；</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基于</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的表示需要平衡</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的不准确与</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表示维度过高合成效果差</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的缺点</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4</a:t>
            </a:r>
            <a:r>
              <a:rPr lang="zh-CN" altLang="en-US" sz="2400" b="1" dirty="0">
                <a:solidFill>
                  <a:schemeClr val="tx1">
                    <a:lumMod val="75000"/>
                    <a:lumOff val="25000"/>
                  </a:schemeClr>
                </a:solidFill>
                <a:latin typeface="STKaiti" charset="-122"/>
                <a:ea typeface="STKaiti" charset="-122"/>
                <a:cs typeface="STKaiti" charset="-122"/>
              </a:rPr>
              <a:t>）创新思路：双语</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作为不同音色</a:t>
            </a:r>
            <a:r>
              <a:rPr lang="en-US" altLang="zh-CN" sz="2400" b="1" dirty="0">
                <a:solidFill>
                  <a:schemeClr val="tx1">
                    <a:lumMod val="75000"/>
                    <a:lumOff val="25000"/>
                  </a:schemeClr>
                </a:solidFill>
                <a:latin typeface="STKaiti" charset="-122"/>
                <a:ea typeface="STKaiti" charset="-122"/>
                <a:cs typeface="STKaiti" charset="-122"/>
              </a:rPr>
              <a:t>Linear</a:t>
            </a:r>
            <a:r>
              <a:rPr lang="zh-CN" altLang="en-US" sz="2400" b="1" dirty="0">
                <a:solidFill>
                  <a:schemeClr val="tx1">
                    <a:lumMod val="75000"/>
                    <a:lumOff val="25000"/>
                  </a:schemeClr>
                </a:solidFill>
                <a:latin typeface="STKaiti" charset="-122"/>
                <a:ea typeface="STKaiti" charset="-122"/>
                <a:cs typeface="STKaiti" charset="-122"/>
              </a:rPr>
              <a:t>间内容相似的桥梁，直接用于</a:t>
            </a:r>
            <a:r>
              <a:rPr lang="en-US" altLang="zh-CN" sz="2400" b="1" dirty="0">
                <a:solidFill>
                  <a:schemeClr val="tx1">
                    <a:lumMod val="75000"/>
                    <a:lumOff val="25000"/>
                  </a:schemeClr>
                </a:solidFill>
                <a:latin typeface="STKaiti" charset="-122"/>
                <a:ea typeface="STKaiti" charset="-122"/>
                <a:cs typeface="STKaiti" charset="-122"/>
              </a:rPr>
              <a:t>Frame</a:t>
            </a:r>
            <a:r>
              <a:rPr lang="zh-CN" altLang="en-US" sz="2400" b="1" dirty="0">
                <a:solidFill>
                  <a:schemeClr val="tx1">
                    <a:lumMod val="75000"/>
                    <a:lumOff val="25000"/>
                  </a:schemeClr>
                </a:solidFill>
                <a:latin typeface="STKaiti" charset="-122"/>
                <a:ea typeface="STKaiti" charset="-122"/>
                <a:cs typeface="STKaiti" charset="-122"/>
              </a:rPr>
              <a:t>级别的</a:t>
            </a:r>
            <a:r>
              <a:rPr lang="en-US" altLang="zh-CN" sz="2400" b="1" dirty="0">
                <a:solidFill>
                  <a:schemeClr val="tx1">
                    <a:lumMod val="75000"/>
                    <a:lumOff val="25000"/>
                  </a:schemeClr>
                </a:solidFill>
                <a:latin typeface="STKaiti" charset="-122"/>
                <a:ea typeface="STKaiti" charset="-122"/>
                <a:cs typeface="STKaiti" charset="-122"/>
              </a:rPr>
              <a:t>		      Projection</a:t>
            </a:r>
            <a:r>
              <a:rPr lang="zh-CN" altLang="en-US" sz="2400" b="1" dirty="0">
                <a:solidFill>
                  <a:schemeClr val="tx1">
                    <a:lumMod val="75000"/>
                    <a:lumOff val="25000"/>
                  </a:schemeClr>
                </a:solidFill>
                <a:latin typeface="STKaiti" charset="-122"/>
                <a:ea typeface="STKaiti" charset="-122"/>
                <a:cs typeface="STKaiti" charset="-122"/>
              </a:rPr>
              <a:t>；使用英文语料辅助</a:t>
            </a:r>
            <a:r>
              <a:rPr lang="en-US" altLang="zh-CN" sz="2400" b="1" dirty="0">
                <a:solidFill>
                  <a:schemeClr val="tx1">
                    <a:lumMod val="75000"/>
                    <a:lumOff val="25000"/>
                  </a:schemeClr>
                </a:solidFill>
                <a:latin typeface="STKaiti" charset="-122"/>
                <a:ea typeface="STKaiti" charset="-122"/>
                <a:cs typeface="STKaiti" charset="-122"/>
              </a:rPr>
              <a:t>CBHG</a:t>
            </a:r>
            <a:r>
              <a:rPr lang="zh-CN" altLang="en-US" sz="2400" b="1" dirty="0">
                <a:solidFill>
                  <a:schemeClr val="tx1">
                    <a:lumMod val="75000"/>
                    <a:lumOff val="25000"/>
                  </a:schemeClr>
                </a:solidFill>
                <a:latin typeface="STKaiti" charset="-122"/>
                <a:ea typeface="STKaiti" charset="-122"/>
                <a:cs typeface="STKaiti" charset="-122"/>
              </a:rPr>
              <a:t>学习英文语音模型；是</a:t>
            </a:r>
            <a:r>
              <a:rPr lang="en-US" altLang="zh-CN" sz="2400" b="1" dirty="0">
                <a:solidFill>
                  <a:schemeClr val="tx1">
                    <a:lumMod val="75000"/>
                    <a:lumOff val="25000"/>
                  </a:schemeClr>
                </a:solidFill>
                <a:latin typeface="STKaiti" charset="-122"/>
                <a:ea typeface="STKaiti" charset="-122"/>
                <a:cs typeface="STKaiti" charset="-122"/>
              </a:rPr>
              <a:t>16</a:t>
            </a:r>
            <a:r>
              <a:rPr lang="zh-CN" altLang="en-US" sz="2400" b="1" dirty="0">
                <a:solidFill>
                  <a:schemeClr val="tx1">
                    <a:lumMod val="75000"/>
                    <a:lumOff val="25000"/>
                  </a:schemeClr>
                </a:solidFill>
                <a:latin typeface="STKaiti" charset="-122"/>
                <a:ea typeface="STKaiti" charset="-122"/>
                <a:cs typeface="STKaiti" charset="-122"/>
              </a:rPr>
              <a:t>年</a:t>
            </a:r>
            <a:r>
              <a:rPr lang="en-US" altLang="zh-CN" sz="2400" b="1" dirty="0">
                <a:solidFill>
                  <a:schemeClr val="tx1">
                    <a:lumMod val="75000"/>
                    <a:lumOff val="25000"/>
                  </a:schemeClr>
                </a:solidFill>
                <a:latin typeface="STKaiti" charset="-122"/>
                <a:ea typeface="STKaiti" charset="-122"/>
                <a:cs typeface="STKaiti" charset="-122"/>
              </a:rPr>
              <a:t>KLD-		      DNN TTS</a:t>
            </a:r>
            <a:r>
              <a:rPr lang="zh-CN" altLang="en-US" sz="2400" b="1" dirty="0">
                <a:solidFill>
                  <a:schemeClr val="tx1">
                    <a:lumMod val="75000"/>
                    <a:lumOff val="25000"/>
                  </a:schemeClr>
                </a:solidFill>
                <a:latin typeface="STKaiti" charset="-122"/>
                <a:ea typeface="STKaiti" charset="-122"/>
                <a:cs typeface="STKaiti" charset="-122"/>
              </a:rPr>
              <a:t>的深度学习化，是</a:t>
            </a:r>
            <a:r>
              <a:rPr lang="en-US" altLang="zh-CN" sz="2400" b="1" dirty="0">
                <a:solidFill>
                  <a:schemeClr val="tx1">
                    <a:lumMod val="75000"/>
                    <a:lumOff val="25000"/>
                  </a:schemeClr>
                </a:solidFill>
                <a:latin typeface="STKaiti" charset="-122"/>
                <a:ea typeface="STKaiti" charset="-122"/>
                <a:cs typeface="STKaiti" charset="-122"/>
              </a:rPr>
              <a:t>20</a:t>
            </a:r>
            <a:r>
              <a:rPr lang="zh-CN" altLang="en-US" sz="2400" b="1" dirty="0">
                <a:solidFill>
                  <a:schemeClr val="tx1">
                    <a:lumMod val="75000"/>
                    <a:lumOff val="25000"/>
                  </a:schemeClr>
                </a:solidFill>
                <a:latin typeface="STKaiti" charset="-122"/>
                <a:ea typeface="STKaiti" charset="-122"/>
                <a:cs typeface="STKaiti" charset="-122"/>
              </a:rPr>
              <a:t>年</a:t>
            </a:r>
            <a:r>
              <a:rPr lang="en-US" altLang="zh-CN" sz="2400" b="1" dirty="0">
                <a:solidFill>
                  <a:schemeClr val="tx1">
                    <a:lumMod val="75000"/>
                    <a:lumOff val="25000"/>
                  </a:schemeClr>
                </a:solidFill>
                <a:latin typeface="STKaiti" charset="-122"/>
                <a:ea typeface="STKaiti" charset="-122"/>
                <a:cs typeface="STKaiti" charset="-122"/>
              </a:rPr>
              <a:t>CUHK</a:t>
            </a:r>
            <a:r>
              <a:rPr lang="zh-CN" altLang="en-US" sz="2400" b="1" dirty="0">
                <a:solidFill>
                  <a:schemeClr val="tx1">
                    <a:lumMod val="75000"/>
                    <a:lumOff val="25000"/>
                  </a:schemeClr>
                </a:solidFill>
                <a:latin typeface="STKaiti" charset="-122"/>
                <a:ea typeface="STKaiti" charset="-122"/>
                <a:cs typeface="STKaiti" charset="-122"/>
              </a:rPr>
              <a:t>双语</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维度过大的解决方法</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5</a:t>
            </a:r>
            <a:r>
              <a:rPr lang="zh-CN" altLang="en-US" sz="2400" b="1" dirty="0">
                <a:solidFill>
                  <a:schemeClr val="tx1">
                    <a:lumMod val="75000"/>
                    <a:lumOff val="25000"/>
                  </a:schemeClr>
                </a:solidFill>
                <a:latin typeface="STKaiti" charset="-122"/>
                <a:ea typeface="STKaiti" charset="-122"/>
                <a:cs typeface="STKaiti" charset="-122"/>
              </a:rPr>
              <a:t>）实验结论：对于</a:t>
            </a:r>
            <a:r>
              <a:rPr lang="en-US" altLang="zh-CN" sz="2400" b="1" dirty="0">
                <a:solidFill>
                  <a:schemeClr val="tx1">
                    <a:lumMod val="75000"/>
                    <a:lumOff val="25000"/>
                  </a:schemeClr>
                </a:solidFill>
                <a:latin typeface="STKaiti" charset="-122"/>
                <a:ea typeface="STKaiti" charset="-122"/>
                <a:cs typeface="STKaiti" charset="-122"/>
              </a:rPr>
              <a:t>CBHG</a:t>
            </a:r>
            <a:r>
              <a:rPr lang="zh-CN" altLang="en-US" sz="2400" b="1" dirty="0">
                <a:solidFill>
                  <a:schemeClr val="tx1">
                    <a:lumMod val="75000"/>
                    <a:lumOff val="25000"/>
                  </a:schemeClr>
                </a:solidFill>
                <a:latin typeface="STKaiti" charset="-122"/>
                <a:ea typeface="STKaiti" charset="-122"/>
                <a:cs typeface="STKaiti" charset="-122"/>
              </a:rPr>
              <a:t>网络保证了训练和预测时</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输入一致；英文语料辅助构建</a:t>
            </a:r>
            <a:r>
              <a:rPr lang="en-US" altLang="zh-CN" sz="2400" b="1" dirty="0">
                <a:solidFill>
                  <a:schemeClr val="tx1">
                    <a:lumMod val="75000"/>
                    <a:lumOff val="25000"/>
                  </a:schemeClr>
                </a:solidFill>
                <a:latin typeface="STKaiti" charset="-122"/>
                <a:ea typeface="STKaiti" charset="-122"/>
                <a:cs typeface="STKaiti" charset="-122"/>
              </a:rPr>
              <a:t>		      CBHG</a:t>
            </a:r>
            <a:r>
              <a:rPr lang="zh-CN" altLang="en-US" sz="2400" b="1" dirty="0">
                <a:solidFill>
                  <a:schemeClr val="tx1">
                    <a:lumMod val="75000"/>
                    <a:lumOff val="25000"/>
                  </a:schemeClr>
                </a:solidFill>
                <a:latin typeface="STKaiti" charset="-122"/>
                <a:ea typeface="STKaiti" charset="-122"/>
                <a:cs typeface="STKaiti" charset="-122"/>
              </a:rPr>
              <a:t>中英文语音模型；合成网络</a:t>
            </a:r>
            <a:r>
              <a:rPr lang="en-US" altLang="zh-CN" sz="2400" b="1" dirty="0">
                <a:solidFill>
                  <a:schemeClr val="tx1">
                    <a:lumMod val="75000"/>
                    <a:lumOff val="25000"/>
                  </a:schemeClr>
                </a:solidFill>
                <a:latin typeface="STKaiti" charset="-122"/>
                <a:ea typeface="STKaiti" charset="-122"/>
                <a:cs typeface="STKaiti" charset="-122"/>
              </a:rPr>
              <a:t>CBHG</a:t>
            </a:r>
            <a:r>
              <a:rPr lang="zh-CN" altLang="en-US" sz="2400" b="1" dirty="0">
                <a:solidFill>
                  <a:schemeClr val="tx1">
                    <a:lumMod val="75000"/>
                    <a:lumOff val="25000"/>
                  </a:schemeClr>
                </a:solidFill>
                <a:latin typeface="STKaiti" charset="-122"/>
                <a:ea typeface="STKaiti" charset="-122"/>
                <a:cs typeface="STKaiti" charset="-122"/>
              </a:rPr>
              <a:t>中</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维度小</a:t>
            </a:r>
            <a:r>
              <a:rPr lang="en-US" altLang="zh-CN" sz="2400" b="1" dirty="0">
                <a:solidFill>
                  <a:schemeClr val="tx1">
                    <a:lumMod val="75000"/>
                    <a:lumOff val="25000"/>
                  </a:schemeClr>
                </a:solidFill>
                <a:latin typeface="STKaiti" charset="-122"/>
                <a:ea typeface="STKaiti" charset="-122"/>
                <a:cs typeface="STKaiti" charset="-122"/>
              </a:rPr>
              <a:t>		</a:t>
            </a:r>
            <a:endParaRPr lang="zh-CN" altLang="en-US" sz="2400" b="1" dirty="0">
              <a:solidFill>
                <a:schemeClr val="tx1">
                  <a:lumMod val="75000"/>
                  <a:lumOff val="25000"/>
                </a:schemeClr>
              </a:solidFill>
              <a:latin typeface="STKaiti" charset="-122"/>
              <a:ea typeface="STKaiti" charset="-122"/>
              <a:cs typeface="STKaiti" charset="-122"/>
            </a:endParaRPr>
          </a:p>
        </p:txBody>
      </p:sp>
      <p:sp>
        <p:nvSpPr>
          <p:cNvPr id="4" name="文本框 3">
            <a:extLst>
              <a:ext uri="{FF2B5EF4-FFF2-40B4-BE49-F238E27FC236}">
                <a16:creationId xmlns:a16="http://schemas.microsoft.com/office/drawing/2014/main" id="{9D6D19C4-92C5-47F0-B14A-CFB1AB5CB446}"/>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7E7F3603-B91E-44FD-B6E1-1BA7816EF6E5}"/>
              </a:ext>
            </a:extLst>
          </p:cNvPr>
          <p:cNvSpPr txBox="1"/>
          <p:nvPr/>
        </p:nvSpPr>
        <p:spPr>
          <a:xfrm>
            <a:off x="773421" y="357876"/>
            <a:ext cx="1605311"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Abstract</a:t>
            </a:r>
            <a:endParaRPr lang="zh-CN" altLang="en-US" sz="3200" b="1" dirty="0">
              <a:solidFill>
                <a:schemeClr val="tx1">
                  <a:lumMod val="75000"/>
                  <a:lumOff val="25000"/>
                </a:schemeClr>
              </a:solidFill>
              <a:ea typeface="华文楷体" panose="02010600040101010101" pitchFamily="2" charset="-122"/>
            </a:endParaRPr>
          </a:p>
        </p:txBody>
      </p:sp>
      <p:cxnSp>
        <p:nvCxnSpPr>
          <p:cNvPr id="9" name="直接连接符 8">
            <a:extLst>
              <a:ext uri="{FF2B5EF4-FFF2-40B4-BE49-F238E27FC236}">
                <a16:creationId xmlns:a16="http://schemas.microsoft.com/office/drawing/2014/main" id="{4F3AA1CC-9CE8-4184-9C4A-EB704EBAD914}"/>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02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FCC257-474F-4E08-A0DF-1BBF1B067F1D}"/>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44180E50-1E37-4E70-8B7C-05CCA19C3D58}"/>
              </a:ext>
            </a:extLst>
          </p:cNvPr>
          <p:cNvSpPr txBox="1"/>
          <p:nvPr/>
        </p:nvSpPr>
        <p:spPr>
          <a:xfrm>
            <a:off x="773421" y="357876"/>
            <a:ext cx="2309478"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Introduction</a:t>
            </a:r>
            <a:endParaRPr lang="zh-CN" altLang="en-US" sz="3200" b="1" dirty="0">
              <a:solidFill>
                <a:schemeClr val="tx1">
                  <a:lumMod val="75000"/>
                  <a:lumOff val="25000"/>
                </a:schemeClr>
              </a:solidFill>
              <a:ea typeface="华文楷体" panose="02010600040101010101" pitchFamily="2" charset="-122"/>
            </a:endParaRPr>
          </a:p>
        </p:txBody>
      </p:sp>
      <p:cxnSp>
        <p:nvCxnSpPr>
          <p:cNvPr id="7" name="直接连接符 6">
            <a:extLst>
              <a:ext uri="{FF2B5EF4-FFF2-40B4-BE49-F238E27FC236}">
                <a16:creationId xmlns:a16="http://schemas.microsoft.com/office/drawing/2014/main" id="{9F436AF9-E5AC-47CC-BCA1-FB1906084084}"/>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8D28470E-63A4-4B60-B305-AC015859E2C8}"/>
              </a:ext>
            </a:extLst>
          </p:cNvPr>
          <p:cNvSpPr txBox="1"/>
          <p:nvPr/>
        </p:nvSpPr>
        <p:spPr>
          <a:xfrm>
            <a:off x="185364" y="1160254"/>
            <a:ext cx="11244382" cy="5262979"/>
          </a:xfrm>
          <a:prstGeom prst="rect">
            <a:avLst/>
          </a:prstGeom>
          <a:noFill/>
          <a:ln>
            <a:noFill/>
          </a:ln>
        </p:spPr>
        <p:txBody>
          <a:bodyPr wrap="square" rtlCol="0">
            <a:spAutoFit/>
          </a:bodyPr>
          <a:lstStyle/>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1. </a:t>
            </a:r>
            <a:r>
              <a:rPr lang="zh-CN" altLang="en-US" sz="2400" b="1" dirty="0">
                <a:solidFill>
                  <a:schemeClr val="tx1">
                    <a:lumMod val="75000"/>
                    <a:lumOff val="25000"/>
                  </a:schemeClr>
                </a:solidFill>
                <a:latin typeface="STKaiti" charset="-122"/>
                <a:ea typeface="STKaiti" charset="-122"/>
                <a:cs typeface="STKaiti" charset="-122"/>
              </a:rPr>
              <a:t>语音合成：端到端方法总览，落脚到</a:t>
            </a:r>
            <a:r>
              <a:rPr lang="en-US" altLang="zh-CN" sz="2400" b="1" dirty="0">
                <a:solidFill>
                  <a:schemeClr val="tx1">
                    <a:lumMod val="75000"/>
                    <a:lumOff val="25000"/>
                  </a:schemeClr>
                </a:solidFill>
                <a:latin typeface="STKaiti" charset="-122"/>
                <a:ea typeface="STKaiti" charset="-122"/>
                <a:cs typeface="STKaiti" charset="-122"/>
              </a:rPr>
              <a:t>Taco2</a:t>
            </a:r>
          </a:p>
          <a:p>
            <a:r>
              <a:rPr lang="en-US" altLang="zh-CN" sz="2400" b="1" dirty="0">
                <a:solidFill>
                  <a:schemeClr val="tx1">
                    <a:lumMod val="75000"/>
                    <a:lumOff val="25000"/>
                  </a:schemeClr>
                </a:solidFill>
                <a:latin typeface="STKaiti" charset="-122"/>
                <a:ea typeface="STKaiti" charset="-122"/>
                <a:cs typeface="STKaiti" charset="-122"/>
              </a:rPr>
              <a:t>	</a:t>
            </a: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2. </a:t>
            </a:r>
            <a:r>
              <a:rPr lang="zh-CN" altLang="en-US" sz="2400" b="1" dirty="0">
                <a:solidFill>
                  <a:schemeClr val="tx1">
                    <a:lumMod val="75000"/>
                    <a:lumOff val="25000"/>
                  </a:schemeClr>
                </a:solidFill>
                <a:latin typeface="STKaiti" charset="-122"/>
                <a:ea typeface="STKaiti" charset="-122"/>
                <a:cs typeface="STKaiti" charset="-122"/>
              </a:rPr>
              <a:t>跨语言语音合成：重要性 </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引入</a:t>
            </a:r>
            <a:r>
              <a:rPr lang="en-US" altLang="zh-CN" sz="2400" b="1" dirty="0">
                <a:solidFill>
                  <a:schemeClr val="tx1">
                    <a:lumMod val="75000"/>
                    <a:lumOff val="25000"/>
                  </a:schemeClr>
                </a:solidFill>
                <a:latin typeface="STKaiti" charset="-122"/>
                <a:ea typeface="STKaiti" charset="-122"/>
                <a:cs typeface="STKaiti" charset="-122"/>
              </a:rPr>
              <a:t>Speaker Embedding</a:t>
            </a: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问题：英文语料音色不对 </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目标音色非英文 </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两者匹配难</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3. Multi-speaker Tacotron</a:t>
            </a:r>
            <a:r>
              <a:rPr lang="zh-CN" altLang="en-US" sz="2400" b="1" dirty="0">
                <a:solidFill>
                  <a:schemeClr val="tx1">
                    <a:lumMod val="75000"/>
                    <a:lumOff val="25000"/>
                  </a:schemeClr>
                </a:solidFill>
                <a:latin typeface="STKaiti" charset="-122"/>
                <a:ea typeface="STKaiti" charset="-122"/>
                <a:cs typeface="STKaiti" charset="-122"/>
              </a:rPr>
              <a:t>方案：在</a:t>
            </a:r>
            <a:r>
              <a:rPr lang="en-US" altLang="zh-CN" sz="2400" b="1" dirty="0">
                <a:solidFill>
                  <a:schemeClr val="tx1">
                    <a:lumMod val="75000"/>
                    <a:lumOff val="25000"/>
                  </a:schemeClr>
                </a:solidFill>
                <a:latin typeface="STKaiti" charset="-122"/>
                <a:ea typeface="STKaiti" charset="-122"/>
                <a:cs typeface="STKaiti" charset="-122"/>
              </a:rPr>
              <a:t>Text Encoding</a:t>
            </a:r>
            <a:r>
              <a:rPr lang="zh-CN" altLang="en-US" sz="2400" b="1" dirty="0">
                <a:solidFill>
                  <a:schemeClr val="tx1">
                    <a:lumMod val="75000"/>
                    <a:lumOff val="25000"/>
                  </a:schemeClr>
                </a:solidFill>
                <a:latin typeface="STKaiti" charset="-122"/>
                <a:ea typeface="STKaiti" charset="-122"/>
                <a:cs typeface="STKaiti" charset="-122"/>
              </a:rPr>
              <a:t>部分跨语言跨说话人共享</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1</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CUHK19</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SPE-Tacotron</a:t>
            </a: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2</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Google19</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Tacotron + Multi-speaker/language + Gradient Reversal + VAE 		</a:t>
            </a:r>
            <a:r>
              <a:rPr lang="zh-CN" altLang="en-US" sz="2400" b="1" dirty="0">
                <a:solidFill>
                  <a:schemeClr val="tx1">
                    <a:lumMod val="75000"/>
                    <a:lumOff val="25000"/>
                  </a:schemeClr>
                </a:solidFill>
                <a:latin typeface="STKaiti" charset="-122"/>
                <a:ea typeface="STKaiti" charset="-122"/>
                <a:cs typeface="STKaiti" charset="-122"/>
              </a:rPr>
              <a:t>问题：相似性稳定，发音和口音上不够稳定 （复现结论）</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4. </a:t>
            </a:r>
            <a:r>
              <a:rPr lang="zh-CN" altLang="en-US" sz="2400" b="1" dirty="0">
                <a:solidFill>
                  <a:schemeClr val="tx1">
                    <a:lumMod val="75000"/>
                    <a:lumOff val="25000"/>
                  </a:schemeClr>
                </a:solidFill>
                <a:latin typeface="STKaiti" charset="-122"/>
                <a:ea typeface="STKaiti" charset="-122"/>
                <a:cs typeface="STKaiti" charset="-122"/>
              </a:rPr>
              <a:t>介绍跨语言中</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论文，舍弃</a:t>
            </a:r>
            <a:r>
              <a:rPr lang="en-US" altLang="zh-CN" sz="2400" b="1" dirty="0">
                <a:solidFill>
                  <a:schemeClr val="tx1">
                    <a:lumMod val="75000"/>
                    <a:lumOff val="25000"/>
                  </a:schemeClr>
                </a:solidFill>
                <a:latin typeface="STKaiti" charset="-122"/>
                <a:ea typeface="STKaiti" charset="-122"/>
                <a:cs typeface="STKaiti" charset="-122"/>
              </a:rPr>
              <a:t>Multi-speaker Tacotron</a:t>
            </a:r>
            <a:r>
              <a:rPr lang="zh-CN" altLang="en-US" sz="2400" b="1" dirty="0">
                <a:solidFill>
                  <a:schemeClr val="tx1">
                    <a:lumMod val="75000"/>
                    <a:lumOff val="25000"/>
                  </a:schemeClr>
                </a:solidFill>
                <a:latin typeface="STKaiti" charset="-122"/>
                <a:ea typeface="STKaiti" charset="-122"/>
                <a:cs typeface="STKaiti" charset="-122"/>
              </a:rPr>
              <a:t>方法，利用</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进行解耦</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1</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CUHK16</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PPG-DBLSTM</a:t>
            </a:r>
            <a:r>
              <a:rPr lang="zh-CN" altLang="en-US" sz="2400" b="1" dirty="0">
                <a:solidFill>
                  <a:schemeClr val="tx1">
                    <a:lumMod val="75000"/>
                    <a:lumOff val="25000"/>
                  </a:schemeClr>
                </a:solidFill>
                <a:latin typeface="STKaiti" charset="-122"/>
                <a:ea typeface="STKaiti" charset="-122"/>
                <a:cs typeface="STKaiti" charset="-122"/>
              </a:rPr>
              <a:t>跨语言合成</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2</a:t>
            </a:r>
            <a:r>
              <a:rPr lang="zh-CN" altLang="en-US" sz="2400" b="1" dirty="0">
                <a:solidFill>
                  <a:schemeClr val="tx1">
                    <a:lumMod val="75000"/>
                    <a:lumOff val="25000"/>
                  </a:schemeClr>
                </a:solidFill>
                <a:latin typeface="STKaiti" charset="-122"/>
                <a:ea typeface="STKaiti" charset="-122"/>
                <a:cs typeface="STKaiti" charset="-122"/>
              </a:rPr>
              <a:t>）微软</a:t>
            </a:r>
            <a:r>
              <a:rPr lang="en-US" altLang="zh-CN" sz="2400" b="1" dirty="0">
                <a:solidFill>
                  <a:schemeClr val="tx1">
                    <a:lumMod val="75000"/>
                    <a:lumOff val="25000"/>
                  </a:schemeClr>
                </a:solidFill>
                <a:latin typeface="STKaiti" charset="-122"/>
                <a:ea typeface="STKaiti" charset="-122"/>
                <a:cs typeface="STKaiti" charset="-122"/>
              </a:rPr>
              <a:t>16</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 KLD-DNN</a:t>
            </a:r>
            <a:r>
              <a:rPr lang="zh-CN" altLang="en-US" sz="2400" b="1" dirty="0">
                <a:solidFill>
                  <a:schemeClr val="tx1">
                    <a:lumMod val="75000"/>
                    <a:lumOff val="25000"/>
                  </a:schemeClr>
                </a:solidFill>
                <a:latin typeface="STKaiti" charset="-122"/>
                <a:ea typeface="STKaiti" charset="-122"/>
                <a:cs typeface="STKaiti" charset="-122"/>
              </a:rPr>
              <a:t>跨语言合成</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3</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CUHK20</a:t>
            </a:r>
            <a:r>
              <a:rPr lang="zh-CN" altLang="en-US" sz="2400" b="1" dirty="0">
                <a:solidFill>
                  <a:schemeClr val="tx1">
                    <a:lumMod val="75000"/>
                    <a:lumOff val="25000"/>
                  </a:schemeClr>
                </a:solidFill>
                <a:latin typeface="STKaiti" charset="-122"/>
                <a:ea typeface="STKaiti" charset="-122"/>
                <a:cs typeface="STKaiti" charset="-122"/>
              </a:rPr>
              <a:t>：双语</a:t>
            </a:r>
            <a:r>
              <a:rPr lang="en-US" altLang="zh-CN" sz="2400" b="1" dirty="0">
                <a:solidFill>
                  <a:schemeClr val="tx1">
                    <a:lumMod val="75000"/>
                    <a:lumOff val="25000"/>
                  </a:schemeClr>
                </a:solidFill>
                <a:latin typeface="STKaiti" charset="-122"/>
                <a:ea typeface="STKaiti" charset="-122"/>
                <a:cs typeface="STKaiti" charset="-122"/>
              </a:rPr>
              <a:t>PPG-DBLSTM</a:t>
            </a:r>
            <a:r>
              <a:rPr lang="zh-CN" altLang="en-US" sz="2400" b="1" dirty="0">
                <a:solidFill>
                  <a:schemeClr val="tx1">
                    <a:lumMod val="75000"/>
                    <a:lumOff val="25000"/>
                  </a:schemeClr>
                </a:solidFill>
                <a:latin typeface="STKaiti" charset="-122"/>
                <a:ea typeface="STKaiti" charset="-122"/>
                <a:cs typeface="STKaiti" charset="-122"/>
              </a:rPr>
              <a:t>跨语言合成</a:t>
            </a:r>
            <a:endParaRPr lang="en-US" altLang="zh-CN" sz="2400" b="1" dirty="0">
              <a:solidFill>
                <a:schemeClr val="tx1">
                  <a:lumMod val="75000"/>
                  <a:lumOff val="25000"/>
                </a:schemeClr>
              </a:solidFill>
              <a:latin typeface="STKaiti" charset="-122"/>
              <a:ea typeface="STKaiti" charset="-122"/>
              <a:cs typeface="STKaiti" charset="-122"/>
            </a:endParaRPr>
          </a:p>
        </p:txBody>
      </p:sp>
    </p:spTree>
    <p:extLst>
      <p:ext uri="{BB962C8B-B14F-4D97-AF65-F5344CB8AC3E}">
        <p14:creationId xmlns:p14="http://schemas.microsoft.com/office/powerpoint/2010/main" val="361319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591B614-A7AA-4CC5-8B7E-E171F74C4846}"/>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A997918B-3D0D-4612-B426-32353A37313C}"/>
              </a:ext>
            </a:extLst>
          </p:cNvPr>
          <p:cNvSpPr txBox="1"/>
          <p:nvPr/>
        </p:nvSpPr>
        <p:spPr>
          <a:xfrm>
            <a:off x="773421" y="357876"/>
            <a:ext cx="3880614"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Experiment </a:t>
            </a:r>
            <a:r>
              <a:rPr lang="zh-CN" altLang="en-US" sz="3200" b="1" dirty="0">
                <a:solidFill>
                  <a:schemeClr val="tx1">
                    <a:lumMod val="75000"/>
                    <a:lumOff val="25000"/>
                  </a:schemeClr>
                </a:solidFill>
                <a:ea typeface="华文楷体" panose="02010600040101010101" pitchFamily="2" charset="-122"/>
              </a:rPr>
              <a:t>实验结果</a:t>
            </a:r>
          </a:p>
        </p:txBody>
      </p:sp>
      <p:cxnSp>
        <p:nvCxnSpPr>
          <p:cNvPr id="9" name="直接连接符 8">
            <a:extLst>
              <a:ext uri="{FF2B5EF4-FFF2-40B4-BE49-F238E27FC236}">
                <a16:creationId xmlns:a16="http://schemas.microsoft.com/office/drawing/2014/main" id="{D1928060-F875-4FCB-8BE3-781CDF84C2F0}"/>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3" name="TextBox 30">
            <a:extLst>
              <a:ext uri="{FF2B5EF4-FFF2-40B4-BE49-F238E27FC236}">
                <a16:creationId xmlns:a16="http://schemas.microsoft.com/office/drawing/2014/main" id="{0A65EAC3-37DF-474B-9833-54B0D9F179AB}"/>
              </a:ext>
            </a:extLst>
          </p:cNvPr>
          <p:cNvSpPr txBox="1"/>
          <p:nvPr/>
        </p:nvSpPr>
        <p:spPr>
          <a:xfrm>
            <a:off x="262296" y="1197539"/>
            <a:ext cx="10373761" cy="4524315"/>
          </a:xfrm>
          <a:prstGeom prst="rect">
            <a:avLst/>
          </a:prstGeom>
          <a:noFill/>
          <a:ln>
            <a:noFill/>
          </a:ln>
        </p:spPr>
        <p:txBody>
          <a:bodyPr wrap="square" rtlCol="0">
            <a:spAutoFit/>
          </a:bodyPr>
          <a:lstStyle/>
          <a:p>
            <a:r>
              <a:rPr lang="zh-CN" altLang="en-US" sz="2400" b="1" dirty="0">
                <a:solidFill>
                  <a:schemeClr val="tx1">
                    <a:lumMod val="75000"/>
                    <a:lumOff val="25000"/>
                  </a:schemeClr>
                </a:solidFill>
                <a:latin typeface="STKaiti" charset="-122"/>
                <a:ea typeface="STKaiti" charset="-122"/>
                <a:cs typeface="STKaiti" charset="-122"/>
              </a:rPr>
              <a:t>主实验：</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ASR</a:t>
            </a:r>
            <a:r>
              <a:rPr lang="zh-CN" altLang="en-US" sz="2400" b="1" dirty="0">
                <a:solidFill>
                  <a:schemeClr val="tx1">
                    <a:lumMod val="75000"/>
                    <a:lumOff val="25000"/>
                  </a:schemeClr>
                </a:solidFill>
                <a:latin typeface="STKaiti" charset="-122"/>
                <a:ea typeface="STKaiti" charset="-122"/>
                <a:cs typeface="STKaiti" charset="-122"/>
              </a:rPr>
              <a:t>部分：</a:t>
            </a:r>
            <a:r>
              <a:rPr lang="en-US" altLang="zh-CN" sz="2400" b="1" dirty="0">
                <a:solidFill>
                  <a:schemeClr val="tx1">
                    <a:lumMod val="75000"/>
                    <a:lumOff val="25000"/>
                  </a:schemeClr>
                </a:solidFill>
                <a:latin typeface="STKaiti" charset="-122"/>
                <a:ea typeface="STKaiti" charset="-122"/>
                <a:cs typeface="STKaiti" charset="-122"/>
              </a:rPr>
              <a:t>AIShell1</a:t>
            </a:r>
            <a:r>
              <a:rPr lang="zh-CN" altLang="en-US" sz="2400" b="1" dirty="0">
                <a:solidFill>
                  <a:schemeClr val="tx1">
                    <a:lumMod val="75000"/>
                    <a:lumOff val="25000"/>
                  </a:schemeClr>
                </a:solidFill>
                <a:latin typeface="STKaiti" charset="-122"/>
                <a:ea typeface="STKaiti" charset="-122"/>
                <a:cs typeface="STKaiti" charset="-122"/>
              </a:rPr>
              <a:t>训练，正确率</a:t>
            </a:r>
            <a:r>
              <a:rPr lang="en-US" altLang="zh-CN" sz="2400" b="1" dirty="0">
                <a:solidFill>
                  <a:schemeClr val="tx1">
                    <a:lumMod val="75000"/>
                    <a:lumOff val="25000"/>
                  </a:schemeClr>
                </a:solidFill>
                <a:latin typeface="STKaiti" charset="-122"/>
                <a:ea typeface="STKaiti" charset="-122"/>
                <a:cs typeface="STKaiti" charset="-122"/>
              </a:rPr>
              <a:t>78.3%</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Librispeech</a:t>
            </a:r>
            <a:r>
              <a:rPr lang="zh-CN" altLang="en-US" sz="2400" b="1" dirty="0">
                <a:solidFill>
                  <a:schemeClr val="tx1">
                    <a:lumMod val="75000"/>
                    <a:lumOff val="25000"/>
                  </a:schemeClr>
                </a:solidFill>
                <a:latin typeface="STKaiti" charset="-122"/>
                <a:ea typeface="STKaiti" charset="-122"/>
                <a:cs typeface="STKaiti" charset="-122"/>
              </a:rPr>
              <a:t>使用同学预训练</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提取：</a:t>
            </a:r>
            <a:r>
              <a:rPr lang="en-US" altLang="zh-CN" sz="2400" b="1" dirty="0">
                <a:solidFill>
                  <a:schemeClr val="tx1">
                    <a:lumMod val="75000"/>
                    <a:lumOff val="25000"/>
                  </a:schemeClr>
                </a:solidFill>
                <a:latin typeface="STKaiti" charset="-122"/>
                <a:ea typeface="STKaiti" charset="-122"/>
                <a:cs typeface="STKaiti" charset="-122"/>
              </a:rPr>
              <a:t>LJSpeech</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err="1">
                <a:solidFill>
                  <a:schemeClr val="tx1">
                    <a:lumMod val="75000"/>
                    <a:lumOff val="25000"/>
                  </a:schemeClr>
                </a:solidFill>
                <a:latin typeface="STKaiti" charset="-122"/>
                <a:ea typeface="STKaiti" charset="-122"/>
                <a:cs typeface="STKaiti" charset="-122"/>
              </a:rPr>
              <a:t>Baker_CN</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err="1">
                <a:solidFill>
                  <a:schemeClr val="tx1">
                    <a:lumMod val="75000"/>
                    <a:lumOff val="25000"/>
                  </a:schemeClr>
                </a:solidFill>
                <a:latin typeface="STKaiti" charset="-122"/>
                <a:ea typeface="STKaiti" charset="-122"/>
                <a:cs typeface="STKaiti" charset="-122"/>
              </a:rPr>
              <a:t>Baker_EN</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err="1">
                <a:solidFill>
                  <a:schemeClr val="tx1">
                    <a:lumMod val="75000"/>
                    <a:lumOff val="25000"/>
                  </a:schemeClr>
                </a:solidFill>
                <a:latin typeface="STKaiti" charset="-122"/>
                <a:ea typeface="STKaiti" charset="-122"/>
                <a:cs typeface="STKaiti" charset="-122"/>
              </a:rPr>
              <a:t>Baker_MIX</a:t>
            </a:r>
            <a:r>
              <a:rPr lang="zh-CN" altLang="en-US" sz="2400" b="1" dirty="0">
                <a:solidFill>
                  <a:schemeClr val="tx1">
                    <a:lumMod val="75000"/>
                    <a:lumOff val="25000"/>
                  </a:schemeClr>
                </a:solidFill>
                <a:latin typeface="STKaiti" charset="-122"/>
                <a:ea typeface="STKaiti" charset="-122"/>
                <a:cs typeface="STKaiti" charset="-122"/>
              </a:rPr>
              <a:t>完毕</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Taco2</a:t>
            </a:r>
            <a:r>
              <a:rPr lang="zh-CN" altLang="en-US" sz="2400" b="1" dirty="0">
                <a:solidFill>
                  <a:schemeClr val="tx1">
                    <a:lumMod val="75000"/>
                    <a:lumOff val="25000"/>
                  </a:schemeClr>
                </a:solidFill>
                <a:latin typeface="STKaiti" charset="-122"/>
                <a:ea typeface="STKaiti" charset="-122"/>
                <a:cs typeface="STKaiti" charset="-122"/>
              </a:rPr>
              <a:t>部分：音素到</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，未训练，先用</a:t>
            </a:r>
            <a:r>
              <a:rPr lang="en-US" altLang="zh-CN" sz="2400" b="1" dirty="0">
                <a:solidFill>
                  <a:schemeClr val="tx1">
                    <a:lumMod val="75000"/>
                    <a:lumOff val="25000"/>
                  </a:schemeClr>
                </a:solidFill>
                <a:latin typeface="STKaiti" charset="-122"/>
                <a:ea typeface="STKaiti" charset="-122"/>
                <a:cs typeface="STKaiti" charset="-122"/>
              </a:rPr>
              <a:t>LJSpeech</a:t>
            </a:r>
          </a:p>
          <a:p>
            <a:r>
              <a:rPr lang="en-US" altLang="zh-CN" sz="2400" b="1" dirty="0">
                <a:solidFill>
                  <a:schemeClr val="tx1">
                    <a:lumMod val="75000"/>
                    <a:lumOff val="25000"/>
                  </a:schemeClr>
                </a:solidFill>
                <a:latin typeface="STKaiti" charset="-122"/>
                <a:ea typeface="STKaiti" charset="-122"/>
                <a:cs typeface="STKaiti" charset="-122"/>
              </a:rPr>
              <a:t>CBHG/Taco</a:t>
            </a:r>
            <a:r>
              <a:rPr lang="zh-CN" altLang="en-US" sz="2400" b="1" dirty="0">
                <a:solidFill>
                  <a:schemeClr val="tx1">
                    <a:lumMod val="75000"/>
                    <a:lumOff val="25000"/>
                  </a:schemeClr>
                </a:solidFill>
                <a:latin typeface="STKaiti" charset="-122"/>
                <a:ea typeface="STKaiti" charset="-122"/>
                <a:cs typeface="STKaiti" charset="-122"/>
              </a:rPr>
              <a:t>部分：</a:t>
            </a:r>
            <a:r>
              <a:rPr lang="en-US" altLang="zh-CN" sz="2400" b="1" dirty="0">
                <a:solidFill>
                  <a:schemeClr val="tx1">
                    <a:lumMod val="75000"/>
                    <a:lumOff val="25000"/>
                  </a:schemeClr>
                </a:solidFill>
                <a:latin typeface="STKaiti" charset="-122"/>
                <a:ea typeface="STKaiti" charset="-122"/>
                <a:cs typeface="STKaiti" charset="-122"/>
              </a:rPr>
              <a:t> </a:t>
            </a:r>
            <a:r>
              <a:rPr lang="zh-CN" altLang="en-US" sz="2400" b="1" dirty="0">
                <a:solidFill>
                  <a:schemeClr val="tx1">
                    <a:lumMod val="75000"/>
                    <a:lumOff val="25000"/>
                  </a:schemeClr>
                </a:solidFill>
                <a:latin typeface="STKaiti" charset="-122"/>
                <a:ea typeface="STKaiti" charset="-122"/>
                <a:cs typeface="STKaiti" charset="-122"/>
              </a:rPr>
              <a:t>训练</a:t>
            </a:r>
            <a:r>
              <a:rPr lang="en-US" altLang="zh-CN" sz="2400" b="1" dirty="0">
                <a:solidFill>
                  <a:schemeClr val="tx1">
                    <a:lumMod val="75000"/>
                    <a:lumOff val="25000"/>
                  </a:schemeClr>
                </a:solidFill>
                <a:latin typeface="STKaiti" charset="-122"/>
                <a:ea typeface="STKaiti" charset="-122"/>
                <a:cs typeface="STKaiti" charset="-122"/>
              </a:rPr>
              <a:t>LJSpeech</a:t>
            </a:r>
            <a:r>
              <a:rPr lang="zh-CN" altLang="en-US" sz="2400" b="1" dirty="0">
                <a:solidFill>
                  <a:schemeClr val="tx1">
                    <a:lumMod val="75000"/>
                    <a:lumOff val="25000"/>
                  </a:schemeClr>
                </a:solidFill>
                <a:latin typeface="STKaiti" charset="-122"/>
                <a:ea typeface="STKaiti" charset="-122"/>
                <a:cs typeface="STKaiti" charset="-122"/>
              </a:rPr>
              <a:t>英文</a:t>
            </a:r>
            <a:r>
              <a:rPr lang="en-US" altLang="zh-CN" sz="2400" b="1" dirty="0">
                <a:solidFill>
                  <a:schemeClr val="tx1">
                    <a:lumMod val="75000"/>
                    <a:lumOff val="25000"/>
                  </a:schemeClr>
                </a:solidFill>
                <a:latin typeface="STKaiti" charset="-122"/>
                <a:ea typeface="STKaiti" charset="-122"/>
                <a:cs typeface="STKaiti" charset="-122"/>
              </a:rPr>
              <a:t>PPG</a:t>
            </a:r>
            <a:r>
              <a:rPr lang="zh-CN" altLang="en-US" sz="2400" b="1" dirty="0">
                <a:solidFill>
                  <a:schemeClr val="tx1">
                    <a:lumMod val="75000"/>
                    <a:lumOff val="25000"/>
                  </a:schemeClr>
                </a:solidFill>
                <a:latin typeface="STKaiti" charset="-122"/>
                <a:ea typeface="STKaiti" charset="-122"/>
                <a:cs typeface="STKaiti" charset="-122"/>
              </a:rPr>
              <a:t>到</a:t>
            </a:r>
            <a:r>
              <a:rPr lang="en-US" altLang="zh-CN" sz="2400" b="1" dirty="0">
                <a:solidFill>
                  <a:schemeClr val="tx1">
                    <a:lumMod val="75000"/>
                    <a:lumOff val="25000"/>
                  </a:schemeClr>
                </a:solidFill>
                <a:latin typeface="STKaiti" charset="-122"/>
                <a:ea typeface="STKaiti" charset="-122"/>
                <a:cs typeface="STKaiti" charset="-122"/>
              </a:rPr>
              <a:t>Linear</a:t>
            </a:r>
            <a:r>
              <a:rPr lang="zh-CN" altLang="en-US" sz="2400" b="1" dirty="0">
                <a:solidFill>
                  <a:schemeClr val="tx1">
                    <a:lumMod val="75000"/>
                    <a:lumOff val="25000"/>
                  </a:schemeClr>
                </a:solidFill>
                <a:latin typeface="STKaiti" charset="-122"/>
                <a:ea typeface="STKaiti" charset="-122"/>
                <a:cs typeface="STKaiti" charset="-122"/>
              </a:rPr>
              <a:t>为例，在调，</a:t>
            </a:r>
            <a:r>
              <a:rPr lang="en-US" altLang="zh-CN" sz="2400" b="1" dirty="0">
                <a:solidFill>
                  <a:srgbClr val="FF0000"/>
                </a:solidFill>
                <a:latin typeface="STKaiti" charset="-122"/>
                <a:ea typeface="STKaiti" charset="-122"/>
                <a:cs typeface="STKaiti" charset="-122"/>
              </a:rPr>
              <a:t>demo</a:t>
            </a:r>
            <a:r>
              <a:rPr lang="zh-CN" altLang="en-US" sz="2400" b="1" dirty="0">
                <a:solidFill>
                  <a:srgbClr val="FF0000"/>
                </a:solidFill>
                <a:latin typeface="STKaiti" charset="-122"/>
                <a:ea typeface="STKaiti" charset="-122"/>
                <a:cs typeface="STKaiti" charset="-122"/>
              </a:rPr>
              <a:t>未调好</a:t>
            </a:r>
            <a:endParaRPr lang="en-US" altLang="zh-CN" sz="2400" b="1" dirty="0">
              <a:solidFill>
                <a:srgbClr val="FF0000"/>
              </a:solidFill>
              <a:latin typeface="STKaiti" charset="-122"/>
              <a:ea typeface="STKaiti" charset="-122"/>
              <a:cs typeface="STKaiti" charset="-122"/>
            </a:endParaRPr>
          </a:p>
          <a:p>
            <a:r>
              <a:rPr lang="en-US" altLang="zh-CN" sz="2400" dirty="0">
                <a:hlinkClick r:id="rId7"/>
              </a:rPr>
              <a:t>https://github.com/ruclion/ppgs_extractor</a:t>
            </a:r>
            <a:endParaRPr lang="en-US" altLang="zh-CN" sz="2400" b="1" dirty="0">
              <a:solidFill>
                <a:schemeClr val="tx1">
                  <a:lumMod val="75000"/>
                  <a:lumOff val="25000"/>
                </a:schemeClr>
              </a:solidFill>
              <a:latin typeface="STKaiti" charset="-122"/>
              <a:ea typeface="STKaiti" charset="-122"/>
            </a:endParaRPr>
          </a:p>
          <a:p>
            <a:r>
              <a:rPr lang="en-US" altLang="zh-CN" sz="2400" dirty="0">
                <a:hlinkClick r:id="rId8"/>
              </a:rPr>
              <a:t>https://github.com/ruclion/linears_decoder</a:t>
            </a:r>
            <a:endParaRPr lang="en-US" altLang="zh-CN" sz="2400" b="1" dirty="0">
              <a:solidFill>
                <a:schemeClr val="tx1">
                  <a:lumMod val="75000"/>
                  <a:lumOff val="25000"/>
                </a:schemeClr>
              </a:solidFill>
              <a:latin typeface="STKaiti" charset="-122"/>
              <a:ea typeface="STKaiti" charset="-122"/>
            </a:endParaRPr>
          </a:p>
          <a:p>
            <a:r>
              <a:rPr lang="en-US" altLang="zh-CN" sz="2400" dirty="0">
                <a:hlinkClick r:id="rId9"/>
              </a:rPr>
              <a:t>https://github.com/ruclion/ppgs_vc_fromLuHui</a:t>
            </a:r>
            <a:endParaRPr lang="en-US" altLang="zh-CN" sz="2400" dirty="0"/>
          </a:p>
          <a:p>
            <a:r>
              <a:rPr lang="zh-CN" altLang="en-US" sz="2400" dirty="0">
                <a:hlinkClick r:id="rId10"/>
              </a:rPr>
              <a:t>*</a:t>
            </a:r>
            <a:r>
              <a:rPr lang="en-US" altLang="zh-CN" sz="2400" dirty="0">
                <a:hlinkClick r:id="rId10"/>
              </a:rPr>
              <a:t>https://github.com/ruclion/linears_decoder_tacotron-2-joee</a:t>
            </a:r>
            <a:endParaRPr lang="en-US" altLang="zh-CN" sz="2400" dirty="0"/>
          </a:p>
          <a:p>
            <a:r>
              <a:rPr lang="en-US" altLang="zh-CN" sz="2400" dirty="0">
                <a:hlinkClick r:id="rId11"/>
              </a:rPr>
              <a:t>https://github.com/ruclion/linears_decoder_tacotron-2-zhaoxt-tacoLinear</a:t>
            </a:r>
            <a:endParaRPr lang="en-US" altLang="zh-CN" sz="2400" dirty="0"/>
          </a:p>
          <a:p>
            <a:r>
              <a:rPr lang="en-US" altLang="zh-CN" sz="2400" b="1" dirty="0">
                <a:solidFill>
                  <a:schemeClr val="tx1">
                    <a:lumMod val="75000"/>
                    <a:lumOff val="25000"/>
                  </a:schemeClr>
                </a:solidFill>
                <a:latin typeface="STKaiti" charset="-122"/>
                <a:ea typeface="STKaiti" charset="-122"/>
                <a:cs typeface="STKaiti" charset="-122"/>
                <a:hlinkClick r:id="rId12"/>
              </a:rPr>
              <a:t>https://github.com/ruclion/ppg_projector_chenxuey20</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p:txBody>
      </p:sp>
      <p:sp>
        <p:nvSpPr>
          <p:cNvPr id="8" name="文本框 7">
            <a:extLst>
              <a:ext uri="{FF2B5EF4-FFF2-40B4-BE49-F238E27FC236}">
                <a16:creationId xmlns:a16="http://schemas.microsoft.com/office/drawing/2014/main" id="{654892E5-54F9-48EA-B89B-801A97902666}"/>
              </a:ext>
            </a:extLst>
          </p:cNvPr>
          <p:cNvSpPr txBox="1"/>
          <p:nvPr/>
        </p:nvSpPr>
        <p:spPr>
          <a:xfrm>
            <a:off x="1665028" y="5950766"/>
            <a:ext cx="1410929" cy="369332"/>
          </a:xfrm>
          <a:prstGeom prst="rect">
            <a:avLst/>
          </a:prstGeom>
          <a:noFill/>
        </p:spPr>
        <p:txBody>
          <a:bodyPr wrap="square" rtlCol="0">
            <a:spAutoFit/>
          </a:bodyPr>
          <a:lstStyle/>
          <a:p>
            <a:r>
              <a:rPr lang="en-US" altLang="zh-CN" dirty="0" err="1"/>
              <a:t>groundtruth</a:t>
            </a:r>
            <a:endParaRPr lang="zh-CN" altLang="en-US" dirty="0"/>
          </a:p>
        </p:txBody>
      </p:sp>
      <p:sp>
        <p:nvSpPr>
          <p:cNvPr id="12" name="文本框 11">
            <a:extLst>
              <a:ext uri="{FF2B5EF4-FFF2-40B4-BE49-F238E27FC236}">
                <a16:creationId xmlns:a16="http://schemas.microsoft.com/office/drawing/2014/main" id="{2916EB74-219A-4932-A7DC-4672B4C22B76}"/>
              </a:ext>
            </a:extLst>
          </p:cNvPr>
          <p:cNvSpPr txBox="1"/>
          <p:nvPr/>
        </p:nvSpPr>
        <p:spPr>
          <a:xfrm>
            <a:off x="3243106" y="5950766"/>
            <a:ext cx="1410929" cy="369332"/>
          </a:xfrm>
          <a:prstGeom prst="rect">
            <a:avLst/>
          </a:prstGeom>
          <a:noFill/>
        </p:spPr>
        <p:txBody>
          <a:bodyPr wrap="square" rtlCol="0">
            <a:spAutoFit/>
          </a:bodyPr>
          <a:lstStyle/>
          <a:p>
            <a:r>
              <a:rPr lang="en-US" altLang="zh-CN" dirty="0" err="1"/>
              <a:t>dev_predict</a:t>
            </a:r>
            <a:endParaRPr lang="zh-CN" altLang="en-US" dirty="0"/>
          </a:p>
        </p:txBody>
      </p:sp>
      <p:sp>
        <p:nvSpPr>
          <p:cNvPr id="14" name="文本框 13">
            <a:extLst>
              <a:ext uri="{FF2B5EF4-FFF2-40B4-BE49-F238E27FC236}">
                <a16:creationId xmlns:a16="http://schemas.microsoft.com/office/drawing/2014/main" id="{8B3D9245-DCA5-4DBD-A27D-605C270A4D40}"/>
              </a:ext>
            </a:extLst>
          </p:cNvPr>
          <p:cNvSpPr txBox="1"/>
          <p:nvPr/>
        </p:nvSpPr>
        <p:spPr>
          <a:xfrm>
            <a:off x="9760272" y="5958970"/>
            <a:ext cx="1410929" cy="369332"/>
          </a:xfrm>
          <a:prstGeom prst="rect">
            <a:avLst/>
          </a:prstGeom>
          <a:noFill/>
        </p:spPr>
        <p:txBody>
          <a:bodyPr wrap="square" rtlCol="0">
            <a:spAutoFit/>
          </a:bodyPr>
          <a:lstStyle/>
          <a:p>
            <a:r>
              <a:rPr lang="zh-CN" altLang="en-US" dirty="0"/>
              <a:t>语谱图</a:t>
            </a:r>
          </a:p>
        </p:txBody>
      </p:sp>
      <p:pic>
        <p:nvPicPr>
          <p:cNvPr id="15" name="图片 14">
            <a:extLst>
              <a:ext uri="{FF2B5EF4-FFF2-40B4-BE49-F238E27FC236}">
                <a16:creationId xmlns:a16="http://schemas.microsoft.com/office/drawing/2014/main" id="{CF6C2769-25A6-4202-8D40-07819F50EC13}"/>
              </a:ext>
            </a:extLst>
          </p:cNvPr>
          <p:cNvPicPr>
            <a:picLocks noChangeAspect="1"/>
          </p:cNvPicPr>
          <p:nvPr/>
        </p:nvPicPr>
        <p:blipFill>
          <a:blip r:embed="rId13"/>
          <a:stretch>
            <a:fillRect/>
          </a:stretch>
        </p:blipFill>
        <p:spPr>
          <a:xfrm>
            <a:off x="8159089" y="3115966"/>
            <a:ext cx="3851525" cy="2804915"/>
          </a:xfrm>
          <a:prstGeom prst="rect">
            <a:avLst/>
          </a:prstGeom>
        </p:spPr>
      </p:pic>
      <p:pic>
        <p:nvPicPr>
          <p:cNvPr id="16" name="step-10000-wave-from-linear_GT">
            <a:hlinkClick r:id="" action="ppaction://media"/>
            <a:extLst>
              <a:ext uri="{FF2B5EF4-FFF2-40B4-BE49-F238E27FC236}">
                <a16:creationId xmlns:a16="http://schemas.microsoft.com/office/drawing/2014/main" id="{8148B2A1-E77E-49DC-B790-DA8076B7B7A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158471" y="5511563"/>
            <a:ext cx="304800" cy="304800"/>
          </a:xfrm>
          <a:prstGeom prst="rect">
            <a:avLst/>
          </a:prstGeom>
        </p:spPr>
      </p:pic>
      <p:pic>
        <p:nvPicPr>
          <p:cNvPr id="17" name="step-10000-wave-from-linear">
            <a:hlinkClick r:id="" action="ppaction://media"/>
            <a:extLst>
              <a:ext uri="{FF2B5EF4-FFF2-40B4-BE49-F238E27FC236}">
                <a16:creationId xmlns:a16="http://schemas.microsoft.com/office/drawing/2014/main" id="{D9E85E74-CB1A-4E77-AA32-6D4B14A63D2E}"/>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691205" y="5491899"/>
            <a:ext cx="304800" cy="304800"/>
          </a:xfrm>
          <a:prstGeom prst="rect">
            <a:avLst/>
          </a:prstGeom>
        </p:spPr>
      </p:pic>
    </p:spTree>
    <p:extLst>
      <p:ext uri="{BB962C8B-B14F-4D97-AF65-F5344CB8AC3E}">
        <p14:creationId xmlns:p14="http://schemas.microsoft.com/office/powerpoint/2010/main" val="7245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7"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75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591B614-A7AA-4CC5-8B7E-E171F74C4846}"/>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A997918B-3D0D-4612-B426-32353A37313C}"/>
              </a:ext>
            </a:extLst>
          </p:cNvPr>
          <p:cNvSpPr txBox="1"/>
          <p:nvPr/>
        </p:nvSpPr>
        <p:spPr>
          <a:xfrm>
            <a:off x="773421" y="357876"/>
            <a:ext cx="5232523"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Experiment </a:t>
            </a:r>
            <a:r>
              <a:rPr lang="en-US" altLang="zh-CN" sz="3200" b="1" dirty="0" err="1">
                <a:solidFill>
                  <a:schemeClr val="tx1">
                    <a:lumMod val="75000"/>
                    <a:lumOff val="25000"/>
                  </a:schemeClr>
                </a:solidFill>
                <a:ea typeface="华文楷体" panose="02010600040101010101" pitchFamily="2" charset="-122"/>
              </a:rPr>
              <a:t>FindA</a:t>
            </a:r>
            <a:r>
              <a:rPr lang="zh-CN" altLang="en-US" sz="3200" b="1" dirty="0">
                <a:solidFill>
                  <a:schemeClr val="tx1">
                    <a:lumMod val="75000"/>
                    <a:lumOff val="25000"/>
                  </a:schemeClr>
                </a:solidFill>
                <a:ea typeface="华文楷体" panose="02010600040101010101" pitchFamily="2" charset="-122"/>
              </a:rPr>
              <a:t>实验结果</a:t>
            </a:r>
          </a:p>
        </p:txBody>
      </p:sp>
      <p:cxnSp>
        <p:nvCxnSpPr>
          <p:cNvPr id="9" name="直接连接符 8">
            <a:extLst>
              <a:ext uri="{FF2B5EF4-FFF2-40B4-BE49-F238E27FC236}">
                <a16:creationId xmlns:a16="http://schemas.microsoft.com/office/drawing/2014/main" id="{D1928060-F875-4FCB-8BE3-781CDF84C2F0}"/>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pic>
        <p:nvPicPr>
          <p:cNvPr id="2" name="LJ001-0008_cn_linear_projected_en">
            <a:hlinkClick r:id="" action="ppaction://media"/>
            <a:extLst>
              <a:ext uri="{FF2B5EF4-FFF2-40B4-BE49-F238E27FC236}">
                <a16:creationId xmlns:a16="http://schemas.microsoft.com/office/drawing/2014/main" id="{2F24475D-3F73-42E7-8989-34819D48EB81}"/>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4622289" y="2553691"/>
            <a:ext cx="304800" cy="304800"/>
          </a:xfrm>
          <a:prstGeom prst="rect">
            <a:avLst/>
          </a:prstGeom>
        </p:spPr>
      </p:pic>
      <p:pic>
        <p:nvPicPr>
          <p:cNvPr id="4" name="LJ001-0008_cn_linear_projected_cn">
            <a:hlinkClick r:id="" action="ppaction://media"/>
            <a:extLst>
              <a:ext uri="{FF2B5EF4-FFF2-40B4-BE49-F238E27FC236}">
                <a16:creationId xmlns:a16="http://schemas.microsoft.com/office/drawing/2014/main" id="{95EE504A-48F2-4D30-95D4-97436529990A}"/>
              </a:ext>
            </a:extLst>
          </p:cNvPr>
          <p:cNvPicPr>
            <a:picLocks noChangeAspect="1"/>
          </p:cNvPicPr>
          <p:nvPr>
            <a:audioFile r:link="rId4"/>
            <p:extLst>
              <p:ext uri="{DAA4B4D4-6D71-4841-9C94-3DE7FCFB9230}">
                <p14:media xmlns:p14="http://schemas.microsoft.com/office/powerpoint/2010/main" r:embed="rId3"/>
              </p:ext>
            </p:extLst>
          </p:nvPr>
        </p:nvPicPr>
        <p:blipFill>
          <a:blip r:embed="rId37"/>
          <a:stretch>
            <a:fillRect/>
          </a:stretch>
        </p:blipFill>
        <p:spPr>
          <a:xfrm>
            <a:off x="8499783" y="2556149"/>
            <a:ext cx="304800" cy="304800"/>
          </a:xfrm>
          <a:prstGeom prst="rect">
            <a:avLst/>
          </a:prstGeom>
        </p:spPr>
      </p:pic>
      <p:pic>
        <p:nvPicPr>
          <p:cNvPr id="11" name="LJ001-0008_en_linear_original">
            <a:hlinkClick r:id="" action="ppaction://media"/>
            <a:extLst>
              <a:ext uri="{FF2B5EF4-FFF2-40B4-BE49-F238E27FC236}">
                <a16:creationId xmlns:a16="http://schemas.microsoft.com/office/drawing/2014/main" id="{547F8A23-214F-4B76-8018-CB04306B590C}"/>
              </a:ext>
            </a:extLst>
          </p:cNvPr>
          <p:cNvPicPr>
            <a:picLocks noChangeAspect="1"/>
          </p:cNvPicPr>
          <p:nvPr>
            <a:audioFile r:link="rId6"/>
            <p:extLst>
              <p:ext uri="{DAA4B4D4-6D71-4841-9C94-3DE7FCFB9230}">
                <p14:media xmlns:p14="http://schemas.microsoft.com/office/powerpoint/2010/main" r:embed="rId5"/>
              </p:ext>
            </p:extLst>
          </p:nvPr>
        </p:nvPicPr>
        <p:blipFill>
          <a:blip r:embed="rId37"/>
          <a:stretch>
            <a:fillRect/>
          </a:stretch>
        </p:blipFill>
        <p:spPr>
          <a:xfrm>
            <a:off x="1888921" y="2594559"/>
            <a:ext cx="304800" cy="304800"/>
          </a:xfrm>
          <a:prstGeom prst="rect">
            <a:avLst/>
          </a:prstGeom>
        </p:spPr>
      </p:pic>
      <p:pic>
        <p:nvPicPr>
          <p:cNvPr id="22" name="LJ001-0008_cn_linear_projected_10000cn">
            <a:hlinkClick r:id="" action="ppaction://media"/>
            <a:extLst>
              <a:ext uri="{FF2B5EF4-FFF2-40B4-BE49-F238E27FC236}">
                <a16:creationId xmlns:a16="http://schemas.microsoft.com/office/drawing/2014/main" id="{4346B655-FA20-4646-BCD6-9766FC983DC3}"/>
              </a:ext>
            </a:extLst>
          </p:cNvPr>
          <p:cNvPicPr>
            <a:picLocks noChangeAspect="1"/>
          </p:cNvPicPr>
          <p:nvPr>
            <a:audioFile r:link="rId8"/>
            <p:extLst>
              <p:ext uri="{DAA4B4D4-6D71-4841-9C94-3DE7FCFB9230}">
                <p14:media xmlns:p14="http://schemas.microsoft.com/office/powerpoint/2010/main" r:embed="rId7"/>
              </p:ext>
            </p:extLst>
          </p:nvPr>
        </p:nvPicPr>
        <p:blipFill>
          <a:blip r:embed="rId37"/>
          <a:stretch>
            <a:fillRect/>
          </a:stretch>
        </p:blipFill>
        <p:spPr>
          <a:xfrm>
            <a:off x="6655315" y="2553691"/>
            <a:ext cx="304800" cy="304800"/>
          </a:xfrm>
          <a:prstGeom prst="rect">
            <a:avLst/>
          </a:prstGeom>
        </p:spPr>
      </p:pic>
      <p:pic>
        <p:nvPicPr>
          <p:cNvPr id="8" name="LJ001-0008_cn_linear_projected_kl500">
            <a:hlinkClick r:id="" action="ppaction://media"/>
            <a:extLst>
              <a:ext uri="{FF2B5EF4-FFF2-40B4-BE49-F238E27FC236}">
                <a16:creationId xmlns:a16="http://schemas.microsoft.com/office/drawing/2014/main" id="{022D10DD-6A32-456C-91D7-6D14E86530BD}"/>
              </a:ext>
            </a:extLst>
          </p:cNvPr>
          <p:cNvPicPr>
            <a:picLocks noChangeAspect="1"/>
          </p:cNvPicPr>
          <p:nvPr>
            <a:audioFile r:link="rId10"/>
            <p:extLst>
              <p:ext uri="{DAA4B4D4-6D71-4841-9C94-3DE7FCFB9230}">
                <p14:media xmlns:p14="http://schemas.microsoft.com/office/powerpoint/2010/main" r:embed="rId9"/>
              </p:ext>
            </p:extLst>
          </p:nvPr>
        </p:nvPicPr>
        <p:blipFill>
          <a:blip r:embed="rId37"/>
          <a:stretch>
            <a:fillRect/>
          </a:stretch>
        </p:blipFill>
        <p:spPr>
          <a:xfrm>
            <a:off x="10587798" y="2553691"/>
            <a:ext cx="304800" cy="304800"/>
          </a:xfrm>
          <a:prstGeom prst="rect">
            <a:avLst/>
          </a:prstGeom>
        </p:spPr>
      </p:pic>
      <p:sp>
        <p:nvSpPr>
          <p:cNvPr id="23" name="文本框 22">
            <a:extLst>
              <a:ext uri="{FF2B5EF4-FFF2-40B4-BE49-F238E27FC236}">
                <a16:creationId xmlns:a16="http://schemas.microsoft.com/office/drawing/2014/main" id="{A7A57BAD-A96F-4BA1-82B6-7B626D22F70C}"/>
              </a:ext>
            </a:extLst>
          </p:cNvPr>
          <p:cNvSpPr txBox="1"/>
          <p:nvPr/>
        </p:nvSpPr>
        <p:spPr>
          <a:xfrm>
            <a:off x="858696" y="1775034"/>
            <a:ext cx="6095170" cy="369332"/>
          </a:xfrm>
          <a:prstGeom prst="rect">
            <a:avLst/>
          </a:prstGeom>
          <a:noFill/>
        </p:spPr>
        <p:txBody>
          <a:bodyPr wrap="square">
            <a:spAutoFit/>
          </a:bodyPr>
          <a:lstStyle/>
          <a:p>
            <a:r>
              <a:rPr lang="zh-CN" altLang="en-US" dirty="0"/>
              <a:t>has never been surpassed.</a:t>
            </a:r>
          </a:p>
        </p:txBody>
      </p:sp>
      <p:sp>
        <p:nvSpPr>
          <p:cNvPr id="24" name="文本框 23">
            <a:extLst>
              <a:ext uri="{FF2B5EF4-FFF2-40B4-BE49-F238E27FC236}">
                <a16:creationId xmlns:a16="http://schemas.microsoft.com/office/drawing/2014/main" id="{E50AEFA0-6D54-48CC-964D-1D390E903A7F}"/>
              </a:ext>
            </a:extLst>
          </p:cNvPr>
          <p:cNvSpPr txBox="1"/>
          <p:nvPr/>
        </p:nvSpPr>
        <p:spPr>
          <a:xfrm>
            <a:off x="858696" y="5195680"/>
            <a:ext cx="6095170" cy="646331"/>
          </a:xfrm>
          <a:prstGeom prst="rect">
            <a:avLst/>
          </a:prstGeom>
          <a:noFill/>
        </p:spPr>
        <p:txBody>
          <a:bodyPr wrap="square">
            <a:spAutoFit/>
          </a:bodyPr>
          <a:lstStyle/>
          <a:p>
            <a:r>
              <a:rPr lang="zh-CN" altLang="en-US" dirty="0"/>
              <a:t>it is of the first importance that the letter used should be fine in form;</a:t>
            </a:r>
          </a:p>
        </p:txBody>
      </p:sp>
      <p:sp>
        <p:nvSpPr>
          <p:cNvPr id="25" name="文本框 24">
            <a:extLst>
              <a:ext uri="{FF2B5EF4-FFF2-40B4-BE49-F238E27FC236}">
                <a16:creationId xmlns:a16="http://schemas.microsoft.com/office/drawing/2014/main" id="{86A27D3F-6EBC-45F8-A7E7-57BE027927BE}"/>
              </a:ext>
            </a:extLst>
          </p:cNvPr>
          <p:cNvSpPr txBox="1"/>
          <p:nvPr/>
        </p:nvSpPr>
        <p:spPr>
          <a:xfrm>
            <a:off x="4261429" y="800887"/>
            <a:ext cx="1818968" cy="646331"/>
          </a:xfrm>
          <a:prstGeom prst="rect">
            <a:avLst/>
          </a:prstGeom>
          <a:noFill/>
        </p:spPr>
        <p:txBody>
          <a:bodyPr wrap="square" rtlCol="0">
            <a:spAutoFit/>
          </a:bodyPr>
          <a:lstStyle/>
          <a:p>
            <a:r>
              <a:rPr lang="zh-CN" altLang="en-US" dirty="0"/>
              <a:t>英文</a:t>
            </a:r>
            <a:r>
              <a:rPr lang="en-US" altLang="zh-CN" dirty="0"/>
              <a:t>12000</a:t>
            </a:r>
            <a:r>
              <a:rPr lang="zh-CN" altLang="en-US" dirty="0"/>
              <a:t>句话欧氏距离</a:t>
            </a:r>
            <a:endParaRPr lang="zh-CN" altLang="en-US" b="0" dirty="0">
              <a:solidFill>
                <a:srgbClr val="D4D4D4"/>
              </a:solidFill>
              <a:effectLst/>
              <a:latin typeface="Consolas" panose="020B0609020204030204" pitchFamily="49" charset="0"/>
            </a:endParaRPr>
          </a:p>
        </p:txBody>
      </p:sp>
      <p:sp>
        <p:nvSpPr>
          <p:cNvPr id="26" name="文本框 25">
            <a:extLst>
              <a:ext uri="{FF2B5EF4-FFF2-40B4-BE49-F238E27FC236}">
                <a16:creationId xmlns:a16="http://schemas.microsoft.com/office/drawing/2014/main" id="{13129AC9-1898-40DD-B4B4-CFD8AE99DAA5}"/>
              </a:ext>
            </a:extLst>
          </p:cNvPr>
          <p:cNvSpPr txBox="1"/>
          <p:nvPr/>
        </p:nvSpPr>
        <p:spPr>
          <a:xfrm>
            <a:off x="8110758" y="760227"/>
            <a:ext cx="1818968" cy="369332"/>
          </a:xfrm>
          <a:prstGeom prst="rect">
            <a:avLst/>
          </a:prstGeom>
          <a:noFill/>
        </p:spPr>
        <p:txBody>
          <a:bodyPr wrap="square" rtlCol="0">
            <a:spAutoFit/>
          </a:bodyPr>
          <a:lstStyle/>
          <a:p>
            <a:r>
              <a:rPr lang="zh-CN" altLang="en-US" dirty="0"/>
              <a:t>中文</a:t>
            </a:r>
            <a:r>
              <a:rPr lang="en-US" altLang="zh-CN" dirty="0"/>
              <a:t>50</a:t>
            </a:r>
            <a:r>
              <a:rPr lang="zh-CN" altLang="en-US" dirty="0"/>
              <a:t>句话</a:t>
            </a:r>
            <a:r>
              <a:rPr lang="en-US" altLang="zh-CN" dirty="0"/>
              <a:t>KL</a:t>
            </a:r>
            <a:endParaRPr lang="zh-CN" altLang="en-US" b="0" dirty="0">
              <a:solidFill>
                <a:srgbClr val="D4D4D4"/>
              </a:solidFill>
              <a:effectLst/>
              <a:latin typeface="Consolas" panose="020B0609020204030204" pitchFamily="49" charset="0"/>
            </a:endParaRPr>
          </a:p>
        </p:txBody>
      </p:sp>
      <p:sp>
        <p:nvSpPr>
          <p:cNvPr id="27" name="文本框 26">
            <a:extLst>
              <a:ext uri="{FF2B5EF4-FFF2-40B4-BE49-F238E27FC236}">
                <a16:creationId xmlns:a16="http://schemas.microsoft.com/office/drawing/2014/main" id="{EFDEE20A-544C-4A96-875C-F31DC3381189}"/>
              </a:ext>
            </a:extLst>
          </p:cNvPr>
          <p:cNvSpPr txBox="1"/>
          <p:nvPr/>
        </p:nvSpPr>
        <p:spPr>
          <a:xfrm>
            <a:off x="1547726" y="786637"/>
            <a:ext cx="1818968" cy="646331"/>
          </a:xfrm>
          <a:prstGeom prst="rect">
            <a:avLst/>
          </a:prstGeom>
          <a:noFill/>
        </p:spPr>
        <p:txBody>
          <a:bodyPr wrap="square" rtlCol="0">
            <a:spAutoFit/>
          </a:bodyPr>
          <a:lstStyle/>
          <a:p>
            <a:r>
              <a:rPr lang="zh-CN" altLang="en-US" dirty="0"/>
              <a:t>英文原句</a:t>
            </a:r>
            <a:endParaRPr lang="en-US" altLang="zh-CN" dirty="0"/>
          </a:p>
          <a:p>
            <a:r>
              <a:rPr lang="en-US" altLang="zh-CN" dirty="0"/>
              <a:t>GL</a:t>
            </a:r>
            <a:r>
              <a:rPr lang="zh-CN" altLang="en-US" dirty="0"/>
              <a:t>合成</a:t>
            </a:r>
            <a:endParaRPr lang="zh-CN" altLang="en-US" b="0" dirty="0">
              <a:solidFill>
                <a:srgbClr val="D4D4D4"/>
              </a:solidFill>
              <a:effectLst/>
              <a:latin typeface="Consolas" panose="020B0609020204030204" pitchFamily="49" charset="0"/>
            </a:endParaRPr>
          </a:p>
        </p:txBody>
      </p:sp>
      <p:sp>
        <p:nvSpPr>
          <p:cNvPr id="28" name="文本框 27">
            <a:extLst>
              <a:ext uri="{FF2B5EF4-FFF2-40B4-BE49-F238E27FC236}">
                <a16:creationId xmlns:a16="http://schemas.microsoft.com/office/drawing/2014/main" id="{0E3D72A3-5207-4935-8916-29C09E45E0CB}"/>
              </a:ext>
            </a:extLst>
          </p:cNvPr>
          <p:cNvSpPr txBox="1"/>
          <p:nvPr/>
        </p:nvSpPr>
        <p:spPr>
          <a:xfrm>
            <a:off x="10042797" y="746513"/>
            <a:ext cx="1818968" cy="646331"/>
          </a:xfrm>
          <a:prstGeom prst="rect">
            <a:avLst/>
          </a:prstGeom>
          <a:noFill/>
        </p:spPr>
        <p:txBody>
          <a:bodyPr wrap="square" rtlCol="0">
            <a:spAutoFit/>
          </a:bodyPr>
          <a:lstStyle/>
          <a:p>
            <a:r>
              <a:rPr lang="zh-CN" altLang="en-US" dirty="0"/>
              <a:t>中文</a:t>
            </a:r>
            <a:r>
              <a:rPr lang="en-US" altLang="zh-CN" dirty="0"/>
              <a:t>500</a:t>
            </a:r>
            <a:r>
              <a:rPr lang="zh-CN" altLang="en-US" dirty="0"/>
              <a:t>句话</a:t>
            </a:r>
            <a:r>
              <a:rPr lang="en-US" altLang="zh-CN" dirty="0"/>
              <a:t>KL</a:t>
            </a:r>
          </a:p>
          <a:p>
            <a:r>
              <a:rPr lang="zh-CN" altLang="en-US" dirty="0"/>
              <a:t>需</a:t>
            </a:r>
            <a:r>
              <a:rPr lang="en-US" altLang="zh-CN" dirty="0"/>
              <a:t>3</a:t>
            </a:r>
            <a:r>
              <a:rPr lang="zh-CN" altLang="en-US" dirty="0"/>
              <a:t>小时</a:t>
            </a:r>
            <a:endParaRPr lang="en-US" altLang="zh-CN" dirty="0"/>
          </a:p>
        </p:txBody>
      </p:sp>
      <p:sp>
        <p:nvSpPr>
          <p:cNvPr id="29" name="文本框 28">
            <a:extLst>
              <a:ext uri="{FF2B5EF4-FFF2-40B4-BE49-F238E27FC236}">
                <a16:creationId xmlns:a16="http://schemas.microsoft.com/office/drawing/2014/main" id="{47554E12-77B5-4454-B595-3F04FA11BD29}"/>
              </a:ext>
            </a:extLst>
          </p:cNvPr>
          <p:cNvSpPr txBox="1"/>
          <p:nvPr/>
        </p:nvSpPr>
        <p:spPr>
          <a:xfrm>
            <a:off x="6193468" y="800887"/>
            <a:ext cx="1818968" cy="923330"/>
          </a:xfrm>
          <a:prstGeom prst="rect">
            <a:avLst/>
          </a:prstGeom>
          <a:noFill/>
        </p:spPr>
        <p:txBody>
          <a:bodyPr wrap="square" rtlCol="0">
            <a:spAutoFit/>
          </a:bodyPr>
          <a:lstStyle/>
          <a:p>
            <a:r>
              <a:rPr lang="zh-CN" altLang="en-US" dirty="0"/>
              <a:t>中文</a:t>
            </a:r>
            <a:r>
              <a:rPr lang="en-US" altLang="zh-CN" dirty="0"/>
              <a:t>10000</a:t>
            </a:r>
            <a:r>
              <a:rPr lang="zh-CN" altLang="en-US" dirty="0"/>
              <a:t>句话</a:t>
            </a:r>
            <a:endParaRPr lang="en-US" altLang="zh-CN" dirty="0"/>
          </a:p>
          <a:p>
            <a:r>
              <a:rPr lang="zh-CN" altLang="en-US" dirty="0"/>
              <a:t>欧氏距离</a:t>
            </a:r>
            <a:endParaRPr lang="en-US" altLang="zh-CN" dirty="0"/>
          </a:p>
          <a:p>
            <a:r>
              <a:rPr lang="en-US" altLang="zh-CN" dirty="0"/>
              <a:t>K-d tree </a:t>
            </a:r>
            <a:r>
              <a:rPr lang="zh-CN" altLang="en-US" dirty="0"/>
              <a:t>加速</a:t>
            </a:r>
            <a:endParaRPr lang="en-US" altLang="zh-CN" dirty="0"/>
          </a:p>
        </p:txBody>
      </p:sp>
      <p:pic>
        <p:nvPicPr>
          <p:cNvPr id="14" name="LJ001-0011_en_linear_original">
            <a:hlinkClick r:id="" action="ppaction://media"/>
            <a:extLst>
              <a:ext uri="{FF2B5EF4-FFF2-40B4-BE49-F238E27FC236}">
                <a16:creationId xmlns:a16="http://schemas.microsoft.com/office/drawing/2014/main" id="{5137645B-1874-409C-80DC-FC2460CAF57A}"/>
              </a:ext>
            </a:extLst>
          </p:cNvPr>
          <p:cNvPicPr>
            <a:picLocks noChangeAspect="1"/>
          </p:cNvPicPr>
          <p:nvPr>
            <a:audioFile r:link="rId12"/>
            <p:extLst>
              <p:ext uri="{DAA4B4D4-6D71-4841-9C94-3DE7FCFB9230}">
                <p14:media xmlns:p14="http://schemas.microsoft.com/office/powerpoint/2010/main" r:embed="rId11"/>
              </p:ext>
            </p:extLst>
          </p:nvPr>
        </p:nvPicPr>
        <p:blipFill>
          <a:blip r:embed="rId37"/>
          <a:stretch>
            <a:fillRect/>
          </a:stretch>
        </p:blipFill>
        <p:spPr>
          <a:xfrm>
            <a:off x="2041321" y="6059393"/>
            <a:ext cx="304800" cy="304800"/>
          </a:xfrm>
          <a:prstGeom prst="rect">
            <a:avLst/>
          </a:prstGeom>
        </p:spPr>
      </p:pic>
      <p:pic>
        <p:nvPicPr>
          <p:cNvPr id="15" name="LJ001-0011_cn_linear_projected_kl500">
            <a:hlinkClick r:id="" action="ppaction://media"/>
            <a:extLst>
              <a:ext uri="{FF2B5EF4-FFF2-40B4-BE49-F238E27FC236}">
                <a16:creationId xmlns:a16="http://schemas.microsoft.com/office/drawing/2014/main" id="{3F258FBE-0D55-40F2-8F4D-E3C015AD14A9}"/>
              </a:ext>
            </a:extLst>
          </p:cNvPr>
          <p:cNvPicPr>
            <a:picLocks noChangeAspect="1"/>
          </p:cNvPicPr>
          <p:nvPr>
            <a:audioFile r:link="rId14"/>
            <p:extLst>
              <p:ext uri="{DAA4B4D4-6D71-4841-9C94-3DE7FCFB9230}">
                <p14:media xmlns:p14="http://schemas.microsoft.com/office/powerpoint/2010/main" r:embed="rId13"/>
              </p:ext>
            </p:extLst>
          </p:nvPr>
        </p:nvPicPr>
        <p:blipFill>
          <a:blip r:embed="rId37"/>
          <a:stretch>
            <a:fillRect/>
          </a:stretch>
        </p:blipFill>
        <p:spPr>
          <a:xfrm>
            <a:off x="10647481" y="6069999"/>
            <a:ext cx="304800" cy="304800"/>
          </a:xfrm>
          <a:prstGeom prst="rect">
            <a:avLst/>
          </a:prstGeom>
        </p:spPr>
      </p:pic>
      <p:pic>
        <p:nvPicPr>
          <p:cNvPr id="16" name="LJ001-0011_cn_linear_projected_en12000">
            <a:hlinkClick r:id="" action="ppaction://media"/>
            <a:extLst>
              <a:ext uri="{FF2B5EF4-FFF2-40B4-BE49-F238E27FC236}">
                <a16:creationId xmlns:a16="http://schemas.microsoft.com/office/drawing/2014/main" id="{675C0DA1-71F9-4E4F-BBBA-828D6180C689}"/>
              </a:ext>
            </a:extLst>
          </p:cNvPr>
          <p:cNvPicPr>
            <a:picLocks noChangeAspect="1"/>
          </p:cNvPicPr>
          <p:nvPr>
            <a:audioFile r:link="rId16"/>
            <p:extLst>
              <p:ext uri="{DAA4B4D4-6D71-4841-9C94-3DE7FCFB9230}">
                <p14:media xmlns:p14="http://schemas.microsoft.com/office/powerpoint/2010/main" r:embed="rId15"/>
              </p:ext>
            </p:extLst>
          </p:nvPr>
        </p:nvPicPr>
        <p:blipFill>
          <a:blip r:embed="rId37"/>
          <a:stretch>
            <a:fillRect/>
          </a:stretch>
        </p:blipFill>
        <p:spPr>
          <a:xfrm>
            <a:off x="4622289" y="6038243"/>
            <a:ext cx="304800" cy="304800"/>
          </a:xfrm>
          <a:prstGeom prst="rect">
            <a:avLst/>
          </a:prstGeom>
        </p:spPr>
      </p:pic>
      <p:pic>
        <p:nvPicPr>
          <p:cNvPr id="17" name="LJ001-0011_cn_linear_projected_cn10000">
            <a:hlinkClick r:id="" action="ppaction://media"/>
            <a:extLst>
              <a:ext uri="{FF2B5EF4-FFF2-40B4-BE49-F238E27FC236}">
                <a16:creationId xmlns:a16="http://schemas.microsoft.com/office/drawing/2014/main" id="{B5709633-3977-4ED2-B6E9-1175F5178B3B}"/>
              </a:ext>
            </a:extLst>
          </p:cNvPr>
          <p:cNvPicPr>
            <a:picLocks noChangeAspect="1"/>
          </p:cNvPicPr>
          <p:nvPr>
            <a:audioFile r:link="rId18"/>
            <p:extLst>
              <p:ext uri="{DAA4B4D4-6D71-4841-9C94-3DE7FCFB9230}">
                <p14:media xmlns:p14="http://schemas.microsoft.com/office/powerpoint/2010/main" r:embed="rId17"/>
              </p:ext>
            </p:extLst>
          </p:nvPr>
        </p:nvPicPr>
        <p:blipFill>
          <a:blip r:embed="rId37"/>
          <a:stretch>
            <a:fillRect/>
          </a:stretch>
        </p:blipFill>
        <p:spPr>
          <a:xfrm>
            <a:off x="6655315" y="6066889"/>
            <a:ext cx="304800" cy="304800"/>
          </a:xfrm>
          <a:prstGeom prst="rect">
            <a:avLst/>
          </a:prstGeom>
        </p:spPr>
      </p:pic>
      <p:pic>
        <p:nvPicPr>
          <p:cNvPr id="30" name="LJ001-0011_cn_linear_projected_kl50">
            <a:hlinkClick r:id="" action="ppaction://media"/>
            <a:extLst>
              <a:ext uri="{FF2B5EF4-FFF2-40B4-BE49-F238E27FC236}">
                <a16:creationId xmlns:a16="http://schemas.microsoft.com/office/drawing/2014/main" id="{44DC1917-B021-4985-81A0-1888C66B8A63}"/>
              </a:ext>
            </a:extLst>
          </p:cNvPr>
          <p:cNvPicPr>
            <a:picLocks noChangeAspect="1"/>
          </p:cNvPicPr>
          <p:nvPr>
            <a:audioFile r:link="rId20"/>
            <p:extLst>
              <p:ext uri="{DAA4B4D4-6D71-4841-9C94-3DE7FCFB9230}">
                <p14:media xmlns:p14="http://schemas.microsoft.com/office/powerpoint/2010/main" r:embed="rId19"/>
              </p:ext>
            </p:extLst>
          </p:nvPr>
        </p:nvPicPr>
        <p:blipFill>
          <a:blip r:embed="rId37"/>
          <a:stretch>
            <a:fillRect/>
          </a:stretch>
        </p:blipFill>
        <p:spPr>
          <a:xfrm>
            <a:off x="8498998" y="6059393"/>
            <a:ext cx="304800" cy="304800"/>
          </a:xfrm>
          <a:prstGeom prst="rect">
            <a:avLst/>
          </a:prstGeom>
        </p:spPr>
      </p:pic>
      <p:sp>
        <p:nvSpPr>
          <p:cNvPr id="32" name="文本框 31">
            <a:extLst>
              <a:ext uri="{FF2B5EF4-FFF2-40B4-BE49-F238E27FC236}">
                <a16:creationId xmlns:a16="http://schemas.microsoft.com/office/drawing/2014/main" id="{B36DAF16-FC43-49B9-8D86-565534FF63D4}"/>
              </a:ext>
            </a:extLst>
          </p:cNvPr>
          <p:cNvSpPr txBox="1"/>
          <p:nvPr/>
        </p:nvSpPr>
        <p:spPr>
          <a:xfrm>
            <a:off x="853132" y="3346101"/>
            <a:ext cx="6095170" cy="369332"/>
          </a:xfrm>
          <a:prstGeom prst="rect">
            <a:avLst/>
          </a:prstGeom>
          <a:noFill/>
        </p:spPr>
        <p:txBody>
          <a:bodyPr wrap="square">
            <a:spAutoFit/>
          </a:bodyPr>
          <a:lstStyle/>
          <a:p>
            <a:r>
              <a:rPr lang="zh-CN" altLang="en-US" dirty="0"/>
              <a:t>in being comparatively modern.</a:t>
            </a:r>
          </a:p>
        </p:txBody>
      </p:sp>
      <p:pic>
        <p:nvPicPr>
          <p:cNvPr id="33" name="LJ001-0002_en_linear_original">
            <a:hlinkClick r:id="" action="ppaction://media"/>
            <a:extLst>
              <a:ext uri="{FF2B5EF4-FFF2-40B4-BE49-F238E27FC236}">
                <a16:creationId xmlns:a16="http://schemas.microsoft.com/office/drawing/2014/main" id="{268BFAA6-8E62-4171-8910-E522C8FE7B1F}"/>
              </a:ext>
            </a:extLst>
          </p:cNvPr>
          <p:cNvPicPr>
            <a:picLocks noChangeAspect="1"/>
          </p:cNvPicPr>
          <p:nvPr>
            <a:audioFile r:link="rId22"/>
            <p:extLst>
              <p:ext uri="{DAA4B4D4-6D71-4841-9C94-3DE7FCFB9230}">
                <p14:media xmlns:p14="http://schemas.microsoft.com/office/powerpoint/2010/main" r:embed="rId21"/>
              </p:ext>
            </p:extLst>
          </p:nvPr>
        </p:nvPicPr>
        <p:blipFill>
          <a:blip r:embed="rId37"/>
          <a:stretch>
            <a:fillRect/>
          </a:stretch>
        </p:blipFill>
        <p:spPr>
          <a:xfrm>
            <a:off x="1888921" y="4329155"/>
            <a:ext cx="304800" cy="304800"/>
          </a:xfrm>
          <a:prstGeom prst="rect">
            <a:avLst/>
          </a:prstGeom>
        </p:spPr>
      </p:pic>
      <p:pic>
        <p:nvPicPr>
          <p:cNvPr id="34" name="LJ001-0002_cn_linear_projected_en12000">
            <a:hlinkClick r:id="" action="ppaction://media"/>
            <a:extLst>
              <a:ext uri="{FF2B5EF4-FFF2-40B4-BE49-F238E27FC236}">
                <a16:creationId xmlns:a16="http://schemas.microsoft.com/office/drawing/2014/main" id="{8FF11344-D08C-4B85-BDA4-1DBD3A69D14A}"/>
              </a:ext>
            </a:extLst>
          </p:cNvPr>
          <p:cNvPicPr>
            <a:picLocks noChangeAspect="1"/>
          </p:cNvPicPr>
          <p:nvPr>
            <a:audioFile r:link="rId24"/>
            <p:extLst>
              <p:ext uri="{DAA4B4D4-6D71-4841-9C94-3DE7FCFB9230}">
                <p14:media xmlns:p14="http://schemas.microsoft.com/office/powerpoint/2010/main" r:embed="rId23"/>
              </p:ext>
            </p:extLst>
          </p:nvPr>
        </p:nvPicPr>
        <p:blipFill>
          <a:blip r:embed="rId37"/>
          <a:stretch>
            <a:fillRect/>
          </a:stretch>
        </p:blipFill>
        <p:spPr>
          <a:xfrm>
            <a:off x="4622289" y="4329155"/>
            <a:ext cx="304800" cy="304800"/>
          </a:xfrm>
          <a:prstGeom prst="rect">
            <a:avLst/>
          </a:prstGeom>
        </p:spPr>
      </p:pic>
      <p:pic>
        <p:nvPicPr>
          <p:cNvPr id="36" name="LJ001-0002_cn_linear_projected_cn10000">
            <a:hlinkClick r:id="" action="ppaction://media"/>
            <a:extLst>
              <a:ext uri="{FF2B5EF4-FFF2-40B4-BE49-F238E27FC236}">
                <a16:creationId xmlns:a16="http://schemas.microsoft.com/office/drawing/2014/main" id="{BFE9F755-D066-4434-B216-72496B52B9E3}"/>
              </a:ext>
            </a:extLst>
          </p:cNvPr>
          <p:cNvPicPr>
            <a:picLocks noChangeAspect="1"/>
          </p:cNvPicPr>
          <p:nvPr>
            <a:audioFile r:link="rId26"/>
            <p:extLst>
              <p:ext uri="{DAA4B4D4-6D71-4841-9C94-3DE7FCFB9230}">
                <p14:media xmlns:p14="http://schemas.microsoft.com/office/powerpoint/2010/main" r:embed="rId25"/>
              </p:ext>
            </p:extLst>
          </p:nvPr>
        </p:nvPicPr>
        <p:blipFill>
          <a:blip r:embed="rId37"/>
          <a:stretch>
            <a:fillRect/>
          </a:stretch>
        </p:blipFill>
        <p:spPr>
          <a:xfrm>
            <a:off x="6655315" y="4320438"/>
            <a:ext cx="304800" cy="304800"/>
          </a:xfrm>
          <a:prstGeom prst="rect">
            <a:avLst/>
          </a:prstGeom>
        </p:spPr>
      </p:pic>
      <p:pic>
        <p:nvPicPr>
          <p:cNvPr id="37" name="LJ001-0002_cn_linear_projected_kl50">
            <a:hlinkClick r:id="" action="ppaction://media"/>
            <a:extLst>
              <a:ext uri="{FF2B5EF4-FFF2-40B4-BE49-F238E27FC236}">
                <a16:creationId xmlns:a16="http://schemas.microsoft.com/office/drawing/2014/main" id="{148C8C85-3DAE-4072-81A2-1EA11F8AB3C3}"/>
              </a:ext>
            </a:extLst>
          </p:cNvPr>
          <p:cNvPicPr>
            <a:picLocks noChangeAspect="1"/>
          </p:cNvPicPr>
          <p:nvPr>
            <a:audioFile r:link="rId28"/>
            <p:extLst>
              <p:ext uri="{DAA4B4D4-6D71-4841-9C94-3DE7FCFB9230}">
                <p14:media xmlns:p14="http://schemas.microsoft.com/office/powerpoint/2010/main" r:embed="rId27"/>
              </p:ext>
            </p:extLst>
          </p:nvPr>
        </p:nvPicPr>
        <p:blipFill>
          <a:blip r:embed="rId37"/>
          <a:stretch>
            <a:fillRect/>
          </a:stretch>
        </p:blipFill>
        <p:spPr>
          <a:xfrm>
            <a:off x="8498998" y="4329155"/>
            <a:ext cx="304800" cy="304800"/>
          </a:xfrm>
          <a:prstGeom prst="rect">
            <a:avLst/>
          </a:prstGeom>
        </p:spPr>
      </p:pic>
      <p:pic>
        <p:nvPicPr>
          <p:cNvPr id="38" name="LJ001-0002_cn_linear_projected_kl500">
            <a:hlinkClick r:id="" action="ppaction://media"/>
            <a:extLst>
              <a:ext uri="{FF2B5EF4-FFF2-40B4-BE49-F238E27FC236}">
                <a16:creationId xmlns:a16="http://schemas.microsoft.com/office/drawing/2014/main" id="{2F555B60-294F-4505-873D-0CD1585EC6E1}"/>
              </a:ext>
            </a:extLst>
          </p:cNvPr>
          <p:cNvPicPr>
            <a:picLocks noChangeAspect="1"/>
          </p:cNvPicPr>
          <p:nvPr>
            <a:audioFile r:link="rId30"/>
            <p:extLst>
              <p:ext uri="{DAA4B4D4-6D71-4841-9C94-3DE7FCFB9230}">
                <p14:media xmlns:p14="http://schemas.microsoft.com/office/powerpoint/2010/main" r:embed="rId29"/>
              </p:ext>
            </p:extLst>
          </p:nvPr>
        </p:nvPicPr>
        <p:blipFill>
          <a:blip r:embed="rId37"/>
          <a:stretch>
            <a:fillRect/>
          </a:stretch>
        </p:blipFill>
        <p:spPr>
          <a:xfrm>
            <a:off x="10587798" y="4320647"/>
            <a:ext cx="304800" cy="304800"/>
          </a:xfrm>
          <a:prstGeom prst="rect">
            <a:avLst/>
          </a:prstGeom>
        </p:spPr>
      </p:pic>
      <p:sp>
        <p:nvSpPr>
          <p:cNvPr id="39" name="文本框 38">
            <a:extLst>
              <a:ext uri="{FF2B5EF4-FFF2-40B4-BE49-F238E27FC236}">
                <a16:creationId xmlns:a16="http://schemas.microsoft.com/office/drawing/2014/main" id="{AB0F1883-D726-4D05-B554-3872033CF433}"/>
              </a:ext>
            </a:extLst>
          </p:cNvPr>
          <p:cNvSpPr txBox="1"/>
          <p:nvPr/>
        </p:nvSpPr>
        <p:spPr>
          <a:xfrm>
            <a:off x="59838" y="800887"/>
            <a:ext cx="1818968" cy="369332"/>
          </a:xfrm>
          <a:prstGeom prst="rect">
            <a:avLst/>
          </a:prstGeom>
          <a:noFill/>
        </p:spPr>
        <p:txBody>
          <a:bodyPr wrap="square" rtlCol="0">
            <a:spAutoFit/>
          </a:bodyPr>
          <a:lstStyle/>
          <a:p>
            <a:r>
              <a:rPr lang="zh-CN" altLang="en-US" dirty="0"/>
              <a:t>中文音色</a:t>
            </a:r>
            <a:endParaRPr lang="zh-CN" altLang="en-US" b="0" dirty="0">
              <a:solidFill>
                <a:srgbClr val="D4D4D4"/>
              </a:solidFill>
              <a:effectLst/>
              <a:latin typeface="Consolas" panose="020B0609020204030204" pitchFamily="49" charset="0"/>
            </a:endParaRPr>
          </a:p>
        </p:txBody>
      </p:sp>
      <p:pic>
        <p:nvPicPr>
          <p:cNvPr id="40" name="000001">
            <a:hlinkClick r:id="" action="ppaction://media"/>
            <a:extLst>
              <a:ext uri="{FF2B5EF4-FFF2-40B4-BE49-F238E27FC236}">
                <a16:creationId xmlns:a16="http://schemas.microsoft.com/office/drawing/2014/main" id="{0407E89C-2F5F-4A03-B86D-59743651A969}"/>
              </a:ext>
            </a:extLst>
          </p:cNvPr>
          <p:cNvPicPr>
            <a:picLocks noChangeAspect="1"/>
          </p:cNvPicPr>
          <p:nvPr>
            <a:audioFile r:link="rId32"/>
            <p:extLst>
              <p:ext uri="{DAA4B4D4-6D71-4841-9C94-3DE7FCFB9230}">
                <p14:media xmlns:p14="http://schemas.microsoft.com/office/powerpoint/2010/main" r:embed="rId31"/>
              </p:ext>
            </p:extLst>
          </p:nvPr>
        </p:nvPicPr>
        <p:blipFill>
          <a:blip r:embed="rId37"/>
          <a:stretch>
            <a:fillRect/>
          </a:stretch>
        </p:blipFill>
        <p:spPr>
          <a:xfrm>
            <a:off x="157037" y="1240653"/>
            <a:ext cx="304800" cy="304800"/>
          </a:xfrm>
          <a:prstGeom prst="rect">
            <a:avLst/>
          </a:prstGeom>
        </p:spPr>
      </p:pic>
      <p:pic>
        <p:nvPicPr>
          <p:cNvPr id="41" name="000002">
            <a:hlinkClick r:id="" action="ppaction://media"/>
            <a:extLst>
              <a:ext uri="{FF2B5EF4-FFF2-40B4-BE49-F238E27FC236}">
                <a16:creationId xmlns:a16="http://schemas.microsoft.com/office/drawing/2014/main" id="{6AAE75A7-5582-404F-AF43-E9B3E7B73390}"/>
              </a:ext>
            </a:extLst>
          </p:cNvPr>
          <p:cNvPicPr>
            <a:picLocks noChangeAspect="1"/>
          </p:cNvPicPr>
          <p:nvPr>
            <a:audioFile r:link="rId34"/>
            <p:extLst>
              <p:ext uri="{DAA4B4D4-6D71-4841-9C94-3DE7FCFB9230}">
                <p14:media xmlns:p14="http://schemas.microsoft.com/office/powerpoint/2010/main" r:embed="rId33"/>
              </p:ext>
            </p:extLst>
          </p:nvPr>
        </p:nvPicPr>
        <p:blipFill>
          <a:blip r:embed="rId37"/>
          <a:stretch>
            <a:fillRect/>
          </a:stretch>
        </p:blipFill>
        <p:spPr>
          <a:xfrm>
            <a:off x="750259" y="1254803"/>
            <a:ext cx="304800" cy="304800"/>
          </a:xfrm>
          <a:prstGeom prst="rect">
            <a:avLst/>
          </a:prstGeom>
        </p:spPr>
      </p:pic>
    </p:spTree>
    <p:extLst>
      <p:ext uri="{BB962C8B-B14F-4D97-AF65-F5344CB8AC3E}">
        <p14:creationId xmlns:p14="http://schemas.microsoft.com/office/powerpoint/2010/main" val="247367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8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80"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80" fill="hold"/>
                                        <p:tgtEl>
                                          <p:spTgt spid="22"/>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780"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510" fill="hold"/>
                                        <p:tgtEl>
                                          <p:spTgt spid="14"/>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4510" fill="hold"/>
                                        <p:tgtEl>
                                          <p:spTgt spid="15"/>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4510" fill="hold"/>
                                        <p:tgtEl>
                                          <p:spTgt spid="16"/>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4510" fill="hold"/>
                                        <p:tgtEl>
                                          <p:spTgt spid="17"/>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4510" fill="hold"/>
                                        <p:tgtEl>
                                          <p:spTgt spid="30"/>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895" fill="hold"/>
                                        <p:tgtEl>
                                          <p:spTgt spid="33"/>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895" fill="hold"/>
                                        <p:tgtEl>
                                          <p:spTgt spid="34"/>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895" fill="hold"/>
                                        <p:tgtEl>
                                          <p:spTgt spid="3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895" fill="hold"/>
                                        <p:tgtEl>
                                          <p:spTgt spid="3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895" fill="hold"/>
                                        <p:tgtEl>
                                          <p:spTgt spid="3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4347" fill="hold"/>
                                        <p:tgtEl>
                                          <p:spTgt spid="40"/>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4780"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1" fill="hold" display="0">
                  <p:stCondLst>
                    <p:cond delay="indefinite"/>
                  </p:stCondLst>
                  <p:endCondLst>
                    <p:cond evt="onStopAudio" delay="0">
                      <p:tgtEl>
                        <p:sldTgt/>
                      </p:tgtEl>
                    </p:cond>
                  </p:endCondLst>
                </p:cTn>
                <p:tgtEl>
                  <p:spTgt spid="2"/>
                </p:tgtEl>
              </p:cMediaNode>
            </p:audio>
            <p:audio>
              <p:cMediaNode vol="80000">
                <p:cTn id="72" fill="hold" display="0">
                  <p:stCondLst>
                    <p:cond delay="indefinite"/>
                  </p:stCondLst>
                  <p:endCondLst>
                    <p:cond evt="onStopAudio" delay="0">
                      <p:tgtEl>
                        <p:sldTgt/>
                      </p:tgtEl>
                    </p:cond>
                  </p:endCondLst>
                </p:cTn>
                <p:tgtEl>
                  <p:spTgt spid="4"/>
                </p:tgtEl>
              </p:cMediaNode>
            </p:audio>
            <p:audio>
              <p:cMediaNode vol="80000">
                <p:cTn id="73" fill="hold" display="0">
                  <p:stCondLst>
                    <p:cond delay="indefinite"/>
                  </p:stCondLst>
                  <p:endCondLst>
                    <p:cond evt="onStopAudio" delay="0">
                      <p:tgtEl>
                        <p:sldTgt/>
                      </p:tgtEl>
                    </p:cond>
                  </p:endCondLst>
                </p:cTn>
                <p:tgtEl>
                  <p:spTgt spid="11"/>
                </p:tgtEl>
              </p:cMediaNode>
            </p:audio>
            <p:audio>
              <p:cMediaNode vol="80000">
                <p:cTn id="74" fill="hold" display="0">
                  <p:stCondLst>
                    <p:cond delay="indefinite"/>
                  </p:stCondLst>
                  <p:endCondLst>
                    <p:cond evt="onStopAudio" delay="0">
                      <p:tgtEl>
                        <p:sldTgt/>
                      </p:tgtEl>
                    </p:cond>
                  </p:endCondLst>
                </p:cTn>
                <p:tgtEl>
                  <p:spTgt spid="22"/>
                </p:tgtEl>
              </p:cMediaNode>
            </p:audio>
            <p:audio>
              <p:cMediaNode vol="80000">
                <p:cTn id="75" fill="hold" display="0">
                  <p:stCondLst>
                    <p:cond delay="indefinite"/>
                  </p:stCondLst>
                  <p:endCondLst>
                    <p:cond evt="onStopAudio" delay="0">
                      <p:tgtEl>
                        <p:sldTgt/>
                      </p:tgtEl>
                    </p:cond>
                  </p:endCondLst>
                </p:cTn>
                <p:tgtEl>
                  <p:spTgt spid="8"/>
                </p:tgtEl>
              </p:cMediaNode>
            </p:audio>
            <p:audio>
              <p:cMediaNode vol="80000">
                <p:cTn id="76" fill="hold" display="0">
                  <p:stCondLst>
                    <p:cond delay="indefinite"/>
                  </p:stCondLst>
                  <p:endCondLst>
                    <p:cond evt="onStopAudio" delay="0">
                      <p:tgtEl>
                        <p:sldTgt/>
                      </p:tgtEl>
                    </p:cond>
                  </p:endCondLst>
                </p:cTn>
                <p:tgtEl>
                  <p:spTgt spid="14"/>
                </p:tgtEl>
              </p:cMediaNode>
            </p:audio>
            <p:audio>
              <p:cMediaNode vol="80000">
                <p:cTn id="77" fill="hold" display="0">
                  <p:stCondLst>
                    <p:cond delay="indefinite"/>
                  </p:stCondLst>
                  <p:endCondLst>
                    <p:cond evt="onStopAudio" delay="0">
                      <p:tgtEl>
                        <p:sldTgt/>
                      </p:tgtEl>
                    </p:cond>
                  </p:endCondLst>
                </p:cTn>
                <p:tgtEl>
                  <p:spTgt spid="15"/>
                </p:tgtEl>
              </p:cMediaNode>
            </p:audio>
            <p:audio>
              <p:cMediaNode vol="80000">
                <p:cTn id="78" fill="hold" display="0">
                  <p:stCondLst>
                    <p:cond delay="indefinite"/>
                  </p:stCondLst>
                  <p:endCondLst>
                    <p:cond evt="onStopAudio" delay="0">
                      <p:tgtEl>
                        <p:sldTgt/>
                      </p:tgtEl>
                    </p:cond>
                  </p:endCondLst>
                </p:cTn>
                <p:tgtEl>
                  <p:spTgt spid="16"/>
                </p:tgtEl>
              </p:cMediaNode>
            </p:audio>
            <p:audio>
              <p:cMediaNode vol="80000">
                <p:cTn id="79" fill="hold" display="0">
                  <p:stCondLst>
                    <p:cond delay="indefinite"/>
                  </p:stCondLst>
                  <p:endCondLst>
                    <p:cond evt="onStopAudio" delay="0">
                      <p:tgtEl>
                        <p:sldTgt/>
                      </p:tgtEl>
                    </p:cond>
                  </p:endCondLst>
                </p:cTn>
                <p:tgtEl>
                  <p:spTgt spid="17"/>
                </p:tgtEl>
              </p:cMediaNode>
            </p:audio>
            <p:audio>
              <p:cMediaNode vol="80000">
                <p:cTn id="80" fill="hold" display="0">
                  <p:stCondLst>
                    <p:cond delay="indefinite"/>
                  </p:stCondLst>
                  <p:endCondLst>
                    <p:cond evt="onStopAudio" delay="0">
                      <p:tgtEl>
                        <p:sldTgt/>
                      </p:tgtEl>
                    </p:cond>
                  </p:endCondLst>
                </p:cTn>
                <p:tgtEl>
                  <p:spTgt spid="30"/>
                </p:tgtEl>
              </p:cMediaNode>
            </p:audio>
            <p:audio>
              <p:cMediaNode vol="80000">
                <p:cTn id="81" fill="hold" display="0">
                  <p:stCondLst>
                    <p:cond delay="indefinite"/>
                  </p:stCondLst>
                  <p:endCondLst>
                    <p:cond evt="onStopAudio" delay="0">
                      <p:tgtEl>
                        <p:sldTgt/>
                      </p:tgtEl>
                    </p:cond>
                  </p:endCondLst>
                </p:cTn>
                <p:tgtEl>
                  <p:spTgt spid="33"/>
                </p:tgtEl>
              </p:cMediaNode>
            </p:audio>
            <p:audio>
              <p:cMediaNode vol="80000">
                <p:cTn id="82" fill="hold" display="0">
                  <p:stCondLst>
                    <p:cond delay="indefinite"/>
                  </p:stCondLst>
                  <p:endCondLst>
                    <p:cond evt="onStopAudio" delay="0">
                      <p:tgtEl>
                        <p:sldTgt/>
                      </p:tgtEl>
                    </p:cond>
                  </p:endCondLst>
                </p:cTn>
                <p:tgtEl>
                  <p:spTgt spid="34"/>
                </p:tgtEl>
              </p:cMediaNode>
            </p:audio>
            <p:audio>
              <p:cMediaNode vol="80000">
                <p:cTn id="83" fill="hold" display="0">
                  <p:stCondLst>
                    <p:cond delay="indefinite"/>
                  </p:stCondLst>
                  <p:endCondLst>
                    <p:cond evt="onStopAudio" delay="0">
                      <p:tgtEl>
                        <p:sldTgt/>
                      </p:tgtEl>
                    </p:cond>
                  </p:endCondLst>
                </p:cTn>
                <p:tgtEl>
                  <p:spTgt spid="36"/>
                </p:tgtEl>
              </p:cMediaNode>
            </p:audio>
            <p:audio>
              <p:cMediaNode vol="80000">
                <p:cTn id="84" fill="hold" display="0">
                  <p:stCondLst>
                    <p:cond delay="indefinite"/>
                  </p:stCondLst>
                  <p:endCondLst>
                    <p:cond evt="onStopAudio" delay="0">
                      <p:tgtEl>
                        <p:sldTgt/>
                      </p:tgtEl>
                    </p:cond>
                  </p:endCondLst>
                </p:cTn>
                <p:tgtEl>
                  <p:spTgt spid="37"/>
                </p:tgtEl>
              </p:cMediaNode>
            </p:audio>
            <p:audio>
              <p:cMediaNode vol="80000">
                <p:cTn id="85" fill="hold" display="0">
                  <p:stCondLst>
                    <p:cond delay="indefinite"/>
                  </p:stCondLst>
                  <p:endCondLst>
                    <p:cond evt="onStopAudio" delay="0">
                      <p:tgtEl>
                        <p:sldTgt/>
                      </p:tgtEl>
                    </p:cond>
                  </p:endCondLst>
                </p:cTn>
                <p:tgtEl>
                  <p:spTgt spid="38"/>
                </p:tgtEl>
              </p:cMediaNode>
            </p:audio>
            <p:audio>
              <p:cMediaNode vol="80000">
                <p:cTn id="86" fill="hold" display="0">
                  <p:stCondLst>
                    <p:cond delay="indefinite"/>
                  </p:stCondLst>
                  <p:endCondLst>
                    <p:cond evt="onStopAudio" delay="0">
                      <p:tgtEl>
                        <p:sldTgt/>
                      </p:tgtEl>
                    </p:cond>
                  </p:endCondLst>
                </p:cTn>
                <p:tgtEl>
                  <p:spTgt spid="40"/>
                </p:tgtEl>
              </p:cMediaNode>
            </p:audio>
            <p:audio>
              <p:cMediaNode vol="80000">
                <p:cTn id="87" fill="hold" display="0">
                  <p:stCondLst>
                    <p:cond delay="indefinite"/>
                  </p:stCondLst>
                  <p:endCondLst>
                    <p:cond evt="onStopAudio" delay="0">
                      <p:tgtEl>
                        <p:sldTgt/>
                      </p:tgtEl>
                    </p:cond>
                  </p:endCondLst>
                </p:cTn>
                <p:tgtEl>
                  <p:spTgt spid="4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V="1">
            <a:off x="8224966" y="4377286"/>
            <a:ext cx="2466335" cy="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4791747" y="3111489"/>
            <a:ext cx="5993949" cy="646331"/>
          </a:xfrm>
          <a:prstGeom prst="rect">
            <a:avLst/>
          </a:prstGeom>
          <a:noFill/>
        </p:spPr>
        <p:txBody>
          <a:bodyPr wrap="none" rtlCol="0">
            <a:spAutoFit/>
          </a:bodyPr>
          <a:lstStyle/>
          <a:p>
            <a:pPr algn="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1.</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基于双语</a:t>
            </a: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PPG</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的跨语言合成</a:t>
            </a: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50029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C8363C-4891-46BD-A3DB-1DA5EC0AB053}"/>
              </a:ext>
            </a:extLst>
          </p:cNvPr>
          <p:cNvSpPr txBox="1"/>
          <p:nvPr/>
        </p:nvSpPr>
        <p:spPr>
          <a:xfrm>
            <a:off x="843193" y="1491227"/>
            <a:ext cx="6095170" cy="369332"/>
          </a:xfrm>
          <a:prstGeom prst="rect">
            <a:avLst/>
          </a:prstGeom>
          <a:noFill/>
        </p:spPr>
        <p:txBody>
          <a:bodyPr wrap="square">
            <a:spAutoFit/>
          </a:bodyPr>
          <a:lstStyle/>
          <a:p>
            <a:r>
              <a:rPr lang="zh-CN" altLang="en-US" dirty="0"/>
              <a:t>in being comparatively modern.</a:t>
            </a:r>
          </a:p>
        </p:txBody>
      </p:sp>
      <p:pic>
        <p:nvPicPr>
          <p:cNvPr id="3" name="LJ001-0002_en_linear_original">
            <a:hlinkClick r:id="" action="ppaction://media"/>
            <a:extLst>
              <a:ext uri="{FF2B5EF4-FFF2-40B4-BE49-F238E27FC236}">
                <a16:creationId xmlns:a16="http://schemas.microsoft.com/office/drawing/2014/main" id="{B4D96FF8-A1CD-411D-B0F6-BE75D200F3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28678" y="2003398"/>
            <a:ext cx="304800" cy="304800"/>
          </a:xfrm>
          <a:prstGeom prst="rect">
            <a:avLst/>
          </a:prstGeom>
        </p:spPr>
      </p:pic>
      <p:pic>
        <p:nvPicPr>
          <p:cNvPr id="4" name="LJ001-0002_cn_linear_projected_en12000">
            <a:hlinkClick r:id="" action="ppaction://media"/>
            <a:extLst>
              <a:ext uri="{FF2B5EF4-FFF2-40B4-BE49-F238E27FC236}">
                <a16:creationId xmlns:a16="http://schemas.microsoft.com/office/drawing/2014/main" id="{70419D44-3E3C-4197-AECE-91569F493313}"/>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702302" y="2003398"/>
            <a:ext cx="304800" cy="304800"/>
          </a:xfrm>
          <a:prstGeom prst="rect">
            <a:avLst/>
          </a:prstGeom>
        </p:spPr>
      </p:pic>
      <p:sp>
        <p:nvSpPr>
          <p:cNvPr id="6" name="矩形 5">
            <a:extLst>
              <a:ext uri="{FF2B5EF4-FFF2-40B4-BE49-F238E27FC236}">
                <a16:creationId xmlns:a16="http://schemas.microsoft.com/office/drawing/2014/main" id="{20EF9F3B-68A5-46BD-840F-C81562CBFB48}"/>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E5C98EE-B046-4737-9149-DD74C76CED10}"/>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991A1FC-F6C1-4066-85E3-3BB6D15CD1D2}"/>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E772A507-1702-4552-B0FC-176E9C13F145}"/>
              </a:ext>
            </a:extLst>
          </p:cNvPr>
          <p:cNvSpPr txBox="1"/>
          <p:nvPr/>
        </p:nvSpPr>
        <p:spPr>
          <a:xfrm>
            <a:off x="773421" y="357876"/>
            <a:ext cx="5232523"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Experiment </a:t>
            </a:r>
            <a:r>
              <a:rPr lang="en-US" altLang="zh-CN" sz="3200" b="1" dirty="0" err="1">
                <a:solidFill>
                  <a:schemeClr val="tx1">
                    <a:lumMod val="75000"/>
                    <a:lumOff val="25000"/>
                  </a:schemeClr>
                </a:solidFill>
                <a:ea typeface="华文楷体" panose="02010600040101010101" pitchFamily="2" charset="-122"/>
              </a:rPr>
              <a:t>FindA</a:t>
            </a:r>
            <a:r>
              <a:rPr lang="zh-CN" altLang="en-US" sz="3200" b="1" dirty="0">
                <a:solidFill>
                  <a:schemeClr val="tx1">
                    <a:lumMod val="75000"/>
                    <a:lumOff val="25000"/>
                  </a:schemeClr>
                </a:solidFill>
                <a:ea typeface="华文楷体" panose="02010600040101010101" pitchFamily="2" charset="-122"/>
              </a:rPr>
              <a:t>实验结果</a:t>
            </a:r>
          </a:p>
        </p:txBody>
      </p:sp>
      <p:cxnSp>
        <p:nvCxnSpPr>
          <p:cNvPr id="14" name="直接连接符 13">
            <a:extLst>
              <a:ext uri="{FF2B5EF4-FFF2-40B4-BE49-F238E27FC236}">
                <a16:creationId xmlns:a16="http://schemas.microsoft.com/office/drawing/2014/main" id="{1111C60F-3734-451C-A48A-00EF90451D8E}"/>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pic>
        <p:nvPicPr>
          <p:cNvPr id="16" name="图片 15" descr="电视萤幕画面&#10;&#10;描述已自动生成">
            <a:extLst>
              <a:ext uri="{FF2B5EF4-FFF2-40B4-BE49-F238E27FC236}">
                <a16:creationId xmlns:a16="http://schemas.microsoft.com/office/drawing/2014/main" id="{EEC5CB2C-7902-465B-A43D-DA19063173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752" y="2760017"/>
            <a:ext cx="4842459" cy="3429000"/>
          </a:xfrm>
          <a:prstGeom prst="rect">
            <a:avLst/>
          </a:prstGeom>
        </p:spPr>
      </p:pic>
      <p:pic>
        <p:nvPicPr>
          <p:cNvPr id="18" name="图片 17" descr="图片包含 水, 院子, 屏幕, 监控&#10;&#10;描述已自动生成">
            <a:extLst>
              <a:ext uri="{FF2B5EF4-FFF2-40B4-BE49-F238E27FC236}">
                <a16:creationId xmlns:a16="http://schemas.microsoft.com/office/drawing/2014/main" id="{34C6878D-ACDB-4CED-B60C-D0ECF9ED1A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4668" y="2760017"/>
            <a:ext cx="4792226" cy="3394968"/>
          </a:xfrm>
          <a:prstGeom prst="rect">
            <a:avLst/>
          </a:prstGeom>
        </p:spPr>
      </p:pic>
      <p:sp>
        <p:nvSpPr>
          <p:cNvPr id="20" name="文本框 19">
            <a:extLst>
              <a:ext uri="{FF2B5EF4-FFF2-40B4-BE49-F238E27FC236}">
                <a16:creationId xmlns:a16="http://schemas.microsoft.com/office/drawing/2014/main" id="{ACA6FD70-E8DC-4DFD-B199-632FF923B08F}"/>
              </a:ext>
            </a:extLst>
          </p:cNvPr>
          <p:cNvSpPr txBox="1"/>
          <p:nvPr/>
        </p:nvSpPr>
        <p:spPr>
          <a:xfrm>
            <a:off x="1587486" y="786637"/>
            <a:ext cx="1818968" cy="646331"/>
          </a:xfrm>
          <a:prstGeom prst="rect">
            <a:avLst/>
          </a:prstGeom>
          <a:noFill/>
        </p:spPr>
        <p:txBody>
          <a:bodyPr wrap="square" rtlCol="0">
            <a:spAutoFit/>
          </a:bodyPr>
          <a:lstStyle/>
          <a:p>
            <a:r>
              <a:rPr lang="zh-CN" altLang="en-US" dirty="0"/>
              <a:t>英文原句</a:t>
            </a:r>
            <a:endParaRPr lang="en-US" altLang="zh-CN" dirty="0"/>
          </a:p>
          <a:p>
            <a:r>
              <a:rPr lang="en-US" altLang="zh-CN" dirty="0"/>
              <a:t>GL</a:t>
            </a:r>
            <a:r>
              <a:rPr lang="zh-CN" altLang="en-US" dirty="0"/>
              <a:t>合成</a:t>
            </a:r>
            <a:endParaRPr lang="zh-CN" altLang="en-US" b="0" dirty="0">
              <a:solidFill>
                <a:srgbClr val="D4D4D4"/>
              </a:solidFill>
              <a:effectLst/>
              <a:latin typeface="Consolas" panose="020B0609020204030204" pitchFamily="49" charset="0"/>
            </a:endParaRPr>
          </a:p>
        </p:txBody>
      </p:sp>
      <p:sp>
        <p:nvSpPr>
          <p:cNvPr id="22" name="文本框 21">
            <a:extLst>
              <a:ext uri="{FF2B5EF4-FFF2-40B4-BE49-F238E27FC236}">
                <a16:creationId xmlns:a16="http://schemas.microsoft.com/office/drawing/2014/main" id="{7A7F0CDA-DD52-4D75-926E-21A2D0D9A676}"/>
              </a:ext>
            </a:extLst>
          </p:cNvPr>
          <p:cNvSpPr txBox="1"/>
          <p:nvPr/>
        </p:nvSpPr>
        <p:spPr>
          <a:xfrm>
            <a:off x="8187385" y="794586"/>
            <a:ext cx="1818968" cy="646331"/>
          </a:xfrm>
          <a:prstGeom prst="rect">
            <a:avLst/>
          </a:prstGeom>
          <a:noFill/>
        </p:spPr>
        <p:txBody>
          <a:bodyPr wrap="square" rtlCol="0">
            <a:spAutoFit/>
          </a:bodyPr>
          <a:lstStyle/>
          <a:p>
            <a:r>
              <a:rPr lang="zh-CN" altLang="en-US" dirty="0"/>
              <a:t>英文</a:t>
            </a:r>
            <a:r>
              <a:rPr lang="en-US" altLang="zh-CN" dirty="0"/>
              <a:t>12000</a:t>
            </a:r>
            <a:r>
              <a:rPr lang="zh-CN" altLang="en-US" dirty="0"/>
              <a:t>句话欧氏距离</a:t>
            </a:r>
            <a:endParaRPr lang="zh-CN" alt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0785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V="1">
            <a:off x="8224966" y="4377286"/>
            <a:ext cx="2466335" cy="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3084550" y="3111489"/>
            <a:ext cx="7701146" cy="646331"/>
          </a:xfrm>
          <a:prstGeom prst="rect">
            <a:avLst/>
          </a:prstGeom>
          <a:noFill/>
        </p:spPr>
        <p:txBody>
          <a:bodyPr wrap="none" rtlCol="0">
            <a:spAutoFit/>
          </a:bodyPr>
          <a:lstStyle/>
          <a:p>
            <a:pPr algn="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2.</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基于多说话人</a:t>
            </a: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Tacotron</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的跨语言合成</a:t>
            </a: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479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a:extLst>
              <a:ext uri="{FF2B5EF4-FFF2-40B4-BE49-F238E27FC236}">
                <a16:creationId xmlns:a16="http://schemas.microsoft.com/office/drawing/2014/main" id="{145C5713-98F0-4928-8FCE-DA4FFD6AB689}"/>
              </a:ext>
            </a:extLst>
          </p:cNvPr>
          <p:cNvPicPr>
            <a:picLocks noChangeAspect="1"/>
          </p:cNvPicPr>
          <p:nvPr/>
        </p:nvPicPr>
        <p:blipFill>
          <a:blip r:embed="rId2"/>
          <a:stretch>
            <a:fillRect/>
          </a:stretch>
        </p:blipFill>
        <p:spPr>
          <a:xfrm>
            <a:off x="579152" y="1928541"/>
            <a:ext cx="4907250" cy="1156648"/>
          </a:xfrm>
          <a:prstGeom prst="rect">
            <a:avLst/>
          </a:prstGeom>
        </p:spPr>
      </p:pic>
      <p:pic>
        <p:nvPicPr>
          <p:cNvPr id="5" name="图片 4">
            <a:extLst>
              <a:ext uri="{FF2B5EF4-FFF2-40B4-BE49-F238E27FC236}">
                <a16:creationId xmlns:a16="http://schemas.microsoft.com/office/drawing/2014/main" id="{6AA3D612-8830-4D54-B71A-CA192526EDD1}"/>
              </a:ext>
            </a:extLst>
          </p:cNvPr>
          <p:cNvPicPr>
            <a:picLocks noChangeAspect="1"/>
          </p:cNvPicPr>
          <p:nvPr/>
        </p:nvPicPr>
        <p:blipFill>
          <a:blip r:embed="rId3"/>
          <a:stretch>
            <a:fillRect/>
          </a:stretch>
        </p:blipFill>
        <p:spPr>
          <a:xfrm>
            <a:off x="7604330" y="635406"/>
            <a:ext cx="3515954" cy="3087793"/>
          </a:xfrm>
          <a:prstGeom prst="rect">
            <a:avLst/>
          </a:prstGeom>
        </p:spPr>
      </p:pic>
      <p:sp>
        <p:nvSpPr>
          <p:cNvPr id="6" name="加号 5">
            <a:extLst>
              <a:ext uri="{FF2B5EF4-FFF2-40B4-BE49-F238E27FC236}">
                <a16:creationId xmlns:a16="http://schemas.microsoft.com/office/drawing/2014/main" id="{16E73B19-2365-4B6C-9DDC-C2C47A676C43}"/>
              </a:ext>
            </a:extLst>
          </p:cNvPr>
          <p:cNvSpPr/>
          <p:nvPr/>
        </p:nvSpPr>
        <p:spPr>
          <a:xfrm>
            <a:off x="6179574" y="2179302"/>
            <a:ext cx="933143" cy="80624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86FB50B-BF12-4521-BD4A-B434C865B49B}"/>
              </a:ext>
            </a:extLst>
          </p:cNvPr>
          <p:cNvSpPr txBox="1"/>
          <p:nvPr/>
        </p:nvSpPr>
        <p:spPr>
          <a:xfrm>
            <a:off x="3165986" y="4177390"/>
            <a:ext cx="6066503" cy="369332"/>
          </a:xfrm>
          <a:prstGeom prst="rect">
            <a:avLst/>
          </a:prstGeom>
          <a:noFill/>
        </p:spPr>
        <p:txBody>
          <a:bodyPr wrap="square" rtlCol="0">
            <a:spAutoFit/>
          </a:bodyPr>
          <a:lstStyle/>
          <a:p>
            <a:r>
              <a:rPr lang="en-US" altLang="zh-CN" dirty="0"/>
              <a:t>CUHK19</a:t>
            </a:r>
            <a:r>
              <a:rPr lang="zh-CN" altLang="en-US" dirty="0"/>
              <a:t>论文提出的跨语言模型：</a:t>
            </a:r>
            <a:r>
              <a:rPr lang="en-US" altLang="zh-CN" dirty="0"/>
              <a:t>Tacotron-1</a:t>
            </a:r>
            <a:r>
              <a:rPr lang="zh-CN" altLang="en-US" dirty="0"/>
              <a:t>加上</a:t>
            </a:r>
            <a:r>
              <a:rPr lang="en-US" altLang="zh-CN" dirty="0"/>
              <a:t>SPE</a:t>
            </a:r>
            <a:r>
              <a:rPr lang="zh-CN" altLang="en-US" dirty="0"/>
              <a:t>设计</a:t>
            </a:r>
          </a:p>
        </p:txBody>
      </p:sp>
    </p:spTree>
    <p:extLst>
      <p:ext uri="{BB962C8B-B14F-4D97-AF65-F5344CB8AC3E}">
        <p14:creationId xmlns:p14="http://schemas.microsoft.com/office/powerpoint/2010/main" val="3355198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672158-8897-4DD7-BF4E-8C741FFEAB88}"/>
              </a:ext>
            </a:extLst>
          </p:cNvPr>
          <p:cNvPicPr>
            <a:picLocks noChangeAspect="1"/>
          </p:cNvPicPr>
          <p:nvPr/>
        </p:nvPicPr>
        <p:blipFill>
          <a:blip r:embed="rId2"/>
          <a:stretch>
            <a:fillRect/>
          </a:stretch>
        </p:blipFill>
        <p:spPr>
          <a:xfrm>
            <a:off x="1307150" y="214836"/>
            <a:ext cx="8918398" cy="6194791"/>
          </a:xfrm>
          <a:prstGeom prst="rect">
            <a:avLst/>
          </a:prstGeom>
        </p:spPr>
      </p:pic>
      <p:sp>
        <p:nvSpPr>
          <p:cNvPr id="2" name="矩形 1">
            <a:extLst>
              <a:ext uri="{FF2B5EF4-FFF2-40B4-BE49-F238E27FC236}">
                <a16:creationId xmlns:a16="http://schemas.microsoft.com/office/drawing/2014/main" id="{1E8F5786-608A-4438-8731-8051EE4BB0A4}"/>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7423FF-477B-48C2-A10E-856DF7967AEA}"/>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B8D884D-3C19-40FC-8FF4-B7A0FCAA2063}"/>
              </a:ext>
            </a:extLst>
          </p:cNvPr>
          <p:cNvSpPr/>
          <p:nvPr/>
        </p:nvSpPr>
        <p:spPr>
          <a:xfrm>
            <a:off x="3220065" y="5958348"/>
            <a:ext cx="5899354" cy="408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7CA9A7C3-FEF0-45D9-9FDF-D3D0B1D59C57}"/>
              </a:ext>
            </a:extLst>
          </p:cNvPr>
          <p:cNvSpPr txBox="1"/>
          <p:nvPr/>
        </p:nvSpPr>
        <p:spPr>
          <a:xfrm>
            <a:off x="4134464" y="5824176"/>
            <a:ext cx="3937819" cy="369332"/>
          </a:xfrm>
          <a:prstGeom prst="rect">
            <a:avLst/>
          </a:prstGeom>
          <a:noFill/>
        </p:spPr>
        <p:txBody>
          <a:bodyPr wrap="square" rtlCol="0">
            <a:spAutoFit/>
          </a:bodyPr>
          <a:lstStyle/>
          <a:p>
            <a:r>
              <a:rPr lang="zh-CN" altLang="en-US" dirty="0"/>
              <a:t>设计实现：</a:t>
            </a:r>
            <a:r>
              <a:rPr lang="en-US" altLang="zh-CN" dirty="0"/>
              <a:t>SPE-Tracotron-2-Rayhane</a:t>
            </a:r>
            <a:endParaRPr lang="zh-CN" altLang="en-US" dirty="0"/>
          </a:p>
        </p:txBody>
      </p:sp>
    </p:spTree>
    <p:extLst>
      <p:ext uri="{BB962C8B-B14F-4D97-AF65-F5344CB8AC3E}">
        <p14:creationId xmlns:p14="http://schemas.microsoft.com/office/powerpoint/2010/main" val="220403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086521-344C-43FB-9B9E-A1D9D7790553}"/>
              </a:ext>
            </a:extLst>
          </p:cNvPr>
          <p:cNvPicPr>
            <a:picLocks noChangeAspect="1"/>
          </p:cNvPicPr>
          <p:nvPr/>
        </p:nvPicPr>
        <p:blipFill>
          <a:blip r:embed="rId2"/>
          <a:stretch>
            <a:fillRect/>
          </a:stretch>
        </p:blipFill>
        <p:spPr>
          <a:xfrm>
            <a:off x="1599121" y="0"/>
            <a:ext cx="8993757" cy="6858000"/>
          </a:xfrm>
          <a:prstGeom prst="rect">
            <a:avLst/>
          </a:prstGeom>
        </p:spPr>
      </p:pic>
      <p:sp>
        <p:nvSpPr>
          <p:cNvPr id="10" name="矩形 9">
            <a:extLst>
              <a:ext uri="{FF2B5EF4-FFF2-40B4-BE49-F238E27FC236}">
                <a16:creationId xmlns:a16="http://schemas.microsoft.com/office/drawing/2014/main" id="{B3C7C653-6481-41E6-A6D0-5BDF6E12E890}"/>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F04417-09CD-46B8-BB09-974E3033017A}"/>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20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9C33F-609E-4DDF-BED9-1464570BFA98}"/>
              </a:ext>
            </a:extLst>
          </p:cNvPr>
          <p:cNvSpPr>
            <a:spLocks noGrp="1"/>
          </p:cNvSpPr>
          <p:nvPr>
            <p:ph type="title"/>
          </p:nvPr>
        </p:nvSpPr>
        <p:spPr/>
        <p:txBody>
          <a:bodyPr/>
          <a:lstStyle/>
          <a:p>
            <a:r>
              <a:rPr lang="en-US" altLang="zh-CN" dirty="0"/>
              <a:t>Text Encoding Results  T-SNE </a:t>
            </a:r>
            <a:endParaRPr lang="zh-CN" altLang="en-US" dirty="0"/>
          </a:p>
        </p:txBody>
      </p:sp>
      <p:pic>
        <p:nvPicPr>
          <p:cNvPr id="6" name="图片 5">
            <a:extLst>
              <a:ext uri="{FF2B5EF4-FFF2-40B4-BE49-F238E27FC236}">
                <a16:creationId xmlns:a16="http://schemas.microsoft.com/office/drawing/2014/main" id="{CA980BE8-8E25-4ED0-9CAD-4178534AFDA3}"/>
              </a:ext>
            </a:extLst>
          </p:cNvPr>
          <p:cNvPicPr>
            <a:picLocks noChangeAspect="1"/>
          </p:cNvPicPr>
          <p:nvPr/>
        </p:nvPicPr>
        <p:blipFill>
          <a:blip r:embed="rId2"/>
          <a:stretch>
            <a:fillRect/>
          </a:stretch>
        </p:blipFill>
        <p:spPr>
          <a:xfrm>
            <a:off x="2710319" y="2244486"/>
            <a:ext cx="2739795" cy="2142066"/>
          </a:xfrm>
          <a:prstGeom prst="rect">
            <a:avLst/>
          </a:prstGeom>
        </p:spPr>
      </p:pic>
      <p:pic>
        <p:nvPicPr>
          <p:cNvPr id="8" name="图片 7">
            <a:extLst>
              <a:ext uri="{FF2B5EF4-FFF2-40B4-BE49-F238E27FC236}">
                <a16:creationId xmlns:a16="http://schemas.microsoft.com/office/drawing/2014/main" id="{3DB4F005-1020-4192-9CE6-903F441F0057}"/>
              </a:ext>
            </a:extLst>
          </p:cNvPr>
          <p:cNvPicPr>
            <a:picLocks noChangeAspect="1"/>
          </p:cNvPicPr>
          <p:nvPr/>
        </p:nvPicPr>
        <p:blipFill>
          <a:blip r:embed="rId3"/>
          <a:stretch>
            <a:fillRect/>
          </a:stretch>
        </p:blipFill>
        <p:spPr>
          <a:xfrm>
            <a:off x="5973408" y="2198642"/>
            <a:ext cx="2943086" cy="2233753"/>
          </a:xfrm>
          <a:prstGeom prst="rect">
            <a:avLst/>
          </a:prstGeom>
        </p:spPr>
      </p:pic>
      <p:sp>
        <p:nvSpPr>
          <p:cNvPr id="10" name="文本框 9">
            <a:extLst>
              <a:ext uri="{FF2B5EF4-FFF2-40B4-BE49-F238E27FC236}">
                <a16:creationId xmlns:a16="http://schemas.microsoft.com/office/drawing/2014/main" id="{6D9DD0B1-3A6B-4AEC-A2C9-6E98F472F602}"/>
              </a:ext>
            </a:extLst>
          </p:cNvPr>
          <p:cNvSpPr txBox="1"/>
          <p:nvPr/>
        </p:nvSpPr>
        <p:spPr>
          <a:xfrm>
            <a:off x="3667159" y="4555886"/>
            <a:ext cx="1109134" cy="369332"/>
          </a:xfrm>
          <a:prstGeom prst="rect">
            <a:avLst/>
          </a:prstGeom>
          <a:noFill/>
        </p:spPr>
        <p:txBody>
          <a:bodyPr wrap="square" rtlCol="0">
            <a:spAutoFit/>
          </a:bodyPr>
          <a:lstStyle/>
          <a:p>
            <a:r>
              <a:rPr lang="en-US" altLang="zh-CN" dirty="0"/>
              <a:t>SPE-2</a:t>
            </a:r>
            <a:endParaRPr lang="zh-CN" altLang="en-US" dirty="0"/>
          </a:p>
        </p:txBody>
      </p:sp>
      <p:sp>
        <p:nvSpPr>
          <p:cNvPr id="11" name="文本框 10">
            <a:extLst>
              <a:ext uri="{FF2B5EF4-FFF2-40B4-BE49-F238E27FC236}">
                <a16:creationId xmlns:a16="http://schemas.microsoft.com/office/drawing/2014/main" id="{37EB0C19-529D-4E20-BE4C-B9DCA0ACA697}"/>
              </a:ext>
            </a:extLst>
          </p:cNvPr>
          <p:cNvSpPr txBox="1"/>
          <p:nvPr/>
        </p:nvSpPr>
        <p:spPr>
          <a:xfrm>
            <a:off x="6789243" y="4555886"/>
            <a:ext cx="1481667" cy="369332"/>
          </a:xfrm>
          <a:prstGeom prst="rect">
            <a:avLst/>
          </a:prstGeom>
          <a:noFill/>
        </p:spPr>
        <p:txBody>
          <a:bodyPr wrap="square" rtlCol="0">
            <a:spAutoFit/>
          </a:bodyPr>
          <a:lstStyle/>
          <a:p>
            <a:r>
              <a:rPr lang="en-US" altLang="zh-CN" dirty="0"/>
              <a:t>SPE-10</a:t>
            </a:r>
            <a:endParaRPr lang="zh-CN" altLang="en-US" dirty="0"/>
          </a:p>
        </p:txBody>
      </p:sp>
      <p:sp>
        <p:nvSpPr>
          <p:cNvPr id="3" name="矩形 2">
            <a:extLst>
              <a:ext uri="{FF2B5EF4-FFF2-40B4-BE49-F238E27FC236}">
                <a16:creationId xmlns:a16="http://schemas.microsoft.com/office/drawing/2014/main" id="{37BE9066-30DC-4662-8073-F16E520DB7F0}"/>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606D34E-5CDB-4DE0-AD4C-FFB87EEC2A49}"/>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736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591B614-A7AA-4CC5-8B7E-E171F74C4846}"/>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A997918B-3D0D-4612-B426-32353A37313C}"/>
              </a:ext>
            </a:extLst>
          </p:cNvPr>
          <p:cNvSpPr txBox="1"/>
          <p:nvPr/>
        </p:nvSpPr>
        <p:spPr>
          <a:xfrm>
            <a:off x="773421" y="357876"/>
            <a:ext cx="3880614" cy="584775"/>
          </a:xfrm>
          <a:prstGeom prst="rect">
            <a:avLst/>
          </a:prstGeom>
          <a:noFill/>
        </p:spPr>
        <p:txBody>
          <a:bodyPr wrap="none" rtlCol="0">
            <a:spAutoFit/>
          </a:bodyPr>
          <a:lstStyle/>
          <a:p>
            <a:r>
              <a:rPr lang="en-US" altLang="zh-CN" sz="3200" b="1" dirty="0">
                <a:solidFill>
                  <a:schemeClr val="tx1">
                    <a:lumMod val="75000"/>
                    <a:lumOff val="25000"/>
                  </a:schemeClr>
                </a:solidFill>
                <a:ea typeface="华文楷体" panose="02010600040101010101" pitchFamily="2" charset="-122"/>
              </a:rPr>
              <a:t>Experiment </a:t>
            </a:r>
            <a:r>
              <a:rPr lang="zh-CN" altLang="en-US" sz="3200" b="1" dirty="0">
                <a:solidFill>
                  <a:schemeClr val="tx1">
                    <a:lumMod val="75000"/>
                    <a:lumOff val="25000"/>
                  </a:schemeClr>
                </a:solidFill>
                <a:ea typeface="华文楷体" panose="02010600040101010101" pitchFamily="2" charset="-122"/>
              </a:rPr>
              <a:t>实验结果</a:t>
            </a:r>
          </a:p>
        </p:txBody>
      </p:sp>
      <p:cxnSp>
        <p:nvCxnSpPr>
          <p:cNvPr id="9" name="直接连接符 8">
            <a:extLst>
              <a:ext uri="{FF2B5EF4-FFF2-40B4-BE49-F238E27FC236}">
                <a16:creationId xmlns:a16="http://schemas.microsoft.com/office/drawing/2014/main" id="{D1928060-F875-4FCB-8BE3-781CDF84C2F0}"/>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3" name="TextBox 30">
            <a:extLst>
              <a:ext uri="{FF2B5EF4-FFF2-40B4-BE49-F238E27FC236}">
                <a16:creationId xmlns:a16="http://schemas.microsoft.com/office/drawing/2014/main" id="{0A65EAC3-37DF-474B-9833-54B0D9F179AB}"/>
              </a:ext>
            </a:extLst>
          </p:cNvPr>
          <p:cNvSpPr txBox="1"/>
          <p:nvPr/>
        </p:nvSpPr>
        <p:spPr>
          <a:xfrm>
            <a:off x="736980" y="1200978"/>
            <a:ext cx="10373761" cy="3046988"/>
          </a:xfrm>
          <a:prstGeom prst="rect">
            <a:avLst/>
          </a:prstGeom>
          <a:noFill/>
          <a:ln>
            <a:noFill/>
          </a:ln>
        </p:spPr>
        <p:txBody>
          <a:bodyPr wrap="square" rtlCol="0">
            <a:spAutoFit/>
          </a:bodyPr>
          <a:lstStyle/>
          <a:p>
            <a:r>
              <a:rPr lang="zh-CN" altLang="en-US" sz="2400" b="1" dirty="0">
                <a:solidFill>
                  <a:schemeClr val="tx1">
                    <a:lumMod val="75000"/>
                    <a:lumOff val="25000"/>
                  </a:schemeClr>
                </a:solidFill>
                <a:latin typeface="STKaiti" charset="-122"/>
                <a:ea typeface="STKaiti" charset="-122"/>
                <a:cs typeface="STKaiti" charset="-122"/>
              </a:rPr>
              <a:t>主实验</a:t>
            </a:r>
            <a:r>
              <a:rPr lang="en-US" altLang="zh-CN" sz="2400" b="1" dirty="0">
                <a:solidFill>
                  <a:schemeClr val="tx1">
                    <a:lumMod val="75000"/>
                    <a:lumOff val="25000"/>
                  </a:schemeClr>
                </a:solidFill>
                <a:latin typeface="STKaiti" charset="-122"/>
                <a:ea typeface="STKaiti" charset="-122"/>
                <a:cs typeface="STKaiti" charset="-122"/>
              </a:rPr>
              <a:t>1</a:t>
            </a:r>
            <a:r>
              <a:rPr lang="zh-CN" altLang="en-US" sz="2400" b="1" dirty="0">
                <a:solidFill>
                  <a:schemeClr val="tx1">
                    <a:lumMod val="75000"/>
                    <a:lumOff val="25000"/>
                  </a:schemeClr>
                </a:solidFill>
                <a:latin typeface="STKaiti" charset="-122"/>
                <a:ea typeface="STKaiti" charset="-122"/>
                <a:cs typeface="STKaiti" charset="-122"/>
              </a:rPr>
              <a:t>，两个说话人</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LJSpeech</a:t>
            </a:r>
            <a:r>
              <a:rPr lang="zh-CN" altLang="en-US" sz="2400" b="1" dirty="0">
                <a:solidFill>
                  <a:schemeClr val="tx1">
                    <a:lumMod val="75000"/>
                    <a:lumOff val="25000"/>
                  </a:schemeClr>
                </a:solidFill>
                <a:latin typeface="STKaiti" charset="-122"/>
                <a:ea typeface="STKaiti" charset="-122"/>
                <a:cs typeface="STKaiti" charset="-122"/>
              </a:rPr>
              <a:t>英文说话人：</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err="1">
                <a:solidFill>
                  <a:schemeClr val="tx1">
                    <a:lumMod val="75000"/>
                    <a:lumOff val="25000"/>
                  </a:schemeClr>
                </a:solidFill>
                <a:latin typeface="STKaiti" charset="-122"/>
                <a:ea typeface="STKaiti" charset="-122"/>
                <a:cs typeface="STKaiti" charset="-122"/>
              </a:rPr>
              <a:t>DataBaker</a:t>
            </a:r>
            <a:r>
              <a:rPr lang="zh-CN" altLang="en-US" sz="2400" b="1" dirty="0">
                <a:solidFill>
                  <a:schemeClr val="tx1">
                    <a:lumMod val="75000"/>
                    <a:lumOff val="25000"/>
                  </a:schemeClr>
                </a:solidFill>
                <a:latin typeface="STKaiti" charset="-122"/>
                <a:ea typeface="STKaiti" charset="-122"/>
                <a:cs typeface="STKaiti" charset="-122"/>
              </a:rPr>
              <a:t>中文说话人：</a:t>
            </a:r>
            <a:endParaRPr lang="en-US" altLang="zh-CN" sz="2400" b="1" dirty="0">
              <a:solidFill>
                <a:schemeClr val="tx1">
                  <a:lumMod val="75000"/>
                  <a:lumOff val="25000"/>
                </a:schemeClr>
              </a:solidFill>
              <a:latin typeface="STKaiti" charset="-122"/>
              <a:ea typeface="STKaiti" charset="-122"/>
              <a:cs typeface="STKaiti" charset="-122"/>
            </a:endParaRPr>
          </a:p>
          <a:p>
            <a:endParaRPr lang="en-US" altLang="zh-CN" sz="2400" b="1" dirty="0">
              <a:solidFill>
                <a:schemeClr val="tx1">
                  <a:lumMod val="75000"/>
                  <a:lumOff val="25000"/>
                </a:schemeClr>
              </a:solidFill>
              <a:latin typeface="STKaiti" charset="-122"/>
              <a:ea typeface="STKaiti" charset="-122"/>
              <a:cs typeface="STKaiti" charset="-122"/>
            </a:endParaRPr>
          </a:p>
          <a:p>
            <a:r>
              <a:rPr lang="zh-CN" altLang="en-US" sz="2400" b="1" dirty="0">
                <a:solidFill>
                  <a:schemeClr val="tx1">
                    <a:lumMod val="75000"/>
                    <a:lumOff val="25000"/>
                  </a:schemeClr>
                </a:solidFill>
                <a:latin typeface="STKaiti" charset="-122"/>
                <a:ea typeface="STKaiti" charset="-122"/>
                <a:cs typeface="STKaiti" charset="-122"/>
              </a:rPr>
              <a:t>主实验</a:t>
            </a:r>
            <a:r>
              <a:rPr lang="en-US" altLang="zh-CN" sz="2400" b="1" dirty="0">
                <a:solidFill>
                  <a:schemeClr val="tx1">
                    <a:lumMod val="75000"/>
                    <a:lumOff val="25000"/>
                  </a:schemeClr>
                </a:solidFill>
                <a:latin typeface="STKaiti" charset="-122"/>
                <a:ea typeface="STKaiti" charset="-122"/>
                <a:cs typeface="STKaiti" charset="-122"/>
              </a:rPr>
              <a:t>2</a:t>
            </a:r>
            <a:r>
              <a:rPr lang="zh-CN" altLang="en-US" sz="2400" b="1" dirty="0">
                <a:solidFill>
                  <a:schemeClr val="tx1">
                    <a:lumMod val="75000"/>
                    <a:lumOff val="25000"/>
                  </a:schemeClr>
                </a:solidFill>
                <a:latin typeface="STKaiti" charset="-122"/>
                <a:ea typeface="STKaiti" charset="-122"/>
                <a:cs typeface="STKaiti" charset="-122"/>
              </a:rPr>
              <a:t>，</a:t>
            </a:r>
            <a:r>
              <a:rPr lang="en-US" altLang="zh-CN" sz="2400" b="1" dirty="0">
                <a:solidFill>
                  <a:schemeClr val="tx1">
                    <a:lumMod val="75000"/>
                    <a:lumOff val="25000"/>
                  </a:schemeClr>
                </a:solidFill>
                <a:latin typeface="STKaiti" charset="-122"/>
                <a:ea typeface="STKaiti" charset="-122"/>
                <a:cs typeface="STKaiti" charset="-122"/>
              </a:rPr>
              <a:t>10</a:t>
            </a:r>
            <a:r>
              <a:rPr lang="zh-CN" altLang="en-US" sz="2400" b="1" dirty="0">
                <a:solidFill>
                  <a:schemeClr val="tx1">
                    <a:lumMod val="75000"/>
                    <a:lumOff val="25000"/>
                  </a:schemeClr>
                </a:solidFill>
                <a:latin typeface="STKaiti" charset="-122"/>
                <a:ea typeface="STKaiti" charset="-122"/>
                <a:cs typeface="STKaiti" charset="-122"/>
              </a:rPr>
              <a:t>个说话人</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a:solidFill>
                  <a:schemeClr val="tx1">
                    <a:lumMod val="75000"/>
                    <a:lumOff val="25000"/>
                  </a:schemeClr>
                </a:solidFill>
                <a:latin typeface="STKaiti" charset="-122"/>
                <a:ea typeface="STKaiti" charset="-122"/>
                <a:cs typeface="STKaiti" charset="-122"/>
              </a:rPr>
              <a:t>LJSpeech</a:t>
            </a:r>
            <a:r>
              <a:rPr lang="zh-CN" altLang="en-US" sz="2400" b="1" dirty="0">
                <a:solidFill>
                  <a:schemeClr val="tx1">
                    <a:lumMod val="75000"/>
                    <a:lumOff val="25000"/>
                  </a:schemeClr>
                </a:solidFill>
                <a:latin typeface="STKaiti" charset="-122"/>
                <a:ea typeface="STKaiti" charset="-122"/>
                <a:cs typeface="STKaiti" charset="-122"/>
              </a:rPr>
              <a:t>英文说话人：</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b="1" dirty="0" err="1">
                <a:solidFill>
                  <a:schemeClr val="tx1">
                    <a:lumMod val="75000"/>
                    <a:lumOff val="25000"/>
                  </a:schemeClr>
                </a:solidFill>
                <a:latin typeface="STKaiti" charset="-122"/>
                <a:ea typeface="STKaiti" charset="-122"/>
                <a:cs typeface="STKaiti" charset="-122"/>
              </a:rPr>
              <a:t>DataBaker</a:t>
            </a:r>
            <a:r>
              <a:rPr lang="zh-CN" altLang="en-US" sz="2400" b="1" dirty="0">
                <a:solidFill>
                  <a:schemeClr val="tx1">
                    <a:lumMod val="75000"/>
                    <a:lumOff val="25000"/>
                  </a:schemeClr>
                </a:solidFill>
                <a:latin typeface="STKaiti" charset="-122"/>
                <a:ea typeface="STKaiti" charset="-122"/>
                <a:cs typeface="STKaiti" charset="-122"/>
              </a:rPr>
              <a:t>中文说话人：</a:t>
            </a:r>
            <a:endParaRPr lang="en-US" altLang="zh-CN" sz="2400" b="1" dirty="0">
              <a:solidFill>
                <a:schemeClr val="tx1">
                  <a:lumMod val="75000"/>
                  <a:lumOff val="25000"/>
                </a:schemeClr>
              </a:solidFill>
              <a:latin typeface="STKaiti" charset="-122"/>
              <a:ea typeface="STKaiti" charset="-122"/>
              <a:cs typeface="STKaiti" charset="-122"/>
            </a:endParaRPr>
          </a:p>
          <a:p>
            <a:r>
              <a:rPr lang="en-US" altLang="zh-CN" sz="2400" dirty="0">
                <a:hlinkClick r:id="rId7"/>
              </a:rPr>
              <a:t>http://ruclion.github.io/</a:t>
            </a:r>
            <a:endParaRPr lang="en-US" altLang="zh-CN" sz="2400" b="1" dirty="0">
              <a:solidFill>
                <a:schemeClr val="tx1">
                  <a:lumMod val="75000"/>
                  <a:lumOff val="25000"/>
                </a:schemeClr>
              </a:solidFill>
              <a:latin typeface="STKaiti" charset="-122"/>
              <a:ea typeface="STKaiti" charset="-122"/>
              <a:cs typeface="STKaiti" charset="-122"/>
            </a:endParaRPr>
          </a:p>
        </p:txBody>
      </p:sp>
      <p:pic>
        <p:nvPicPr>
          <p:cNvPr id="15" name="wav-batch_0_sentence_0-linear">
            <a:hlinkClick r:id="" action="ppaction://media"/>
            <a:extLst>
              <a:ext uri="{FF2B5EF4-FFF2-40B4-BE49-F238E27FC236}">
                <a16:creationId xmlns:a16="http://schemas.microsoft.com/office/drawing/2014/main" id="{BC5B9306-5C71-465A-A5BC-CF9C8F4CC19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56485" y="1530062"/>
            <a:ext cx="304800" cy="304800"/>
          </a:xfrm>
          <a:prstGeom prst="rect">
            <a:avLst/>
          </a:prstGeom>
        </p:spPr>
      </p:pic>
      <p:pic>
        <p:nvPicPr>
          <p:cNvPr id="16" name="wav-batch_1_sentence_0-linear">
            <a:hlinkClick r:id="" action="ppaction://media"/>
            <a:extLst>
              <a:ext uri="{FF2B5EF4-FFF2-40B4-BE49-F238E27FC236}">
                <a16:creationId xmlns:a16="http://schemas.microsoft.com/office/drawing/2014/main" id="{CF905FE1-340E-47E6-81E0-B2AF7465B9D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56485" y="2062518"/>
            <a:ext cx="304800" cy="304800"/>
          </a:xfrm>
          <a:prstGeom prst="rect">
            <a:avLst/>
          </a:prstGeom>
        </p:spPr>
      </p:pic>
      <p:sp>
        <p:nvSpPr>
          <p:cNvPr id="11" name="文本框 10">
            <a:extLst>
              <a:ext uri="{FF2B5EF4-FFF2-40B4-BE49-F238E27FC236}">
                <a16:creationId xmlns:a16="http://schemas.microsoft.com/office/drawing/2014/main" id="{265739BF-D935-4618-8CFA-8E759EFE6904}"/>
              </a:ext>
            </a:extLst>
          </p:cNvPr>
          <p:cNvSpPr txBox="1"/>
          <p:nvPr/>
        </p:nvSpPr>
        <p:spPr>
          <a:xfrm>
            <a:off x="4316801" y="1200978"/>
            <a:ext cx="3686657" cy="276999"/>
          </a:xfrm>
          <a:prstGeom prst="rect">
            <a:avLst/>
          </a:prstGeom>
          <a:noFill/>
        </p:spPr>
        <p:txBody>
          <a:bodyPr wrap="square" rtlCol="0">
            <a:spAutoFit/>
          </a:bodyPr>
          <a:lstStyle/>
          <a:p>
            <a:r>
              <a:rPr lang="zh-CN" altLang="en-US" sz="1200" dirty="0"/>
              <a:t>岳阳 </a:t>
            </a:r>
            <a:r>
              <a:rPr lang="en-US" altLang="zh-CN" sz="1200" dirty="0"/>
              <a:t>Tower is one of the Three Great Towers of </a:t>
            </a:r>
            <a:r>
              <a:rPr lang="zh-CN" altLang="en-US" sz="1200" dirty="0"/>
              <a:t>江南</a:t>
            </a:r>
            <a:r>
              <a:rPr lang="en-US" altLang="zh-CN" sz="1200" dirty="0"/>
              <a:t>.</a:t>
            </a:r>
          </a:p>
        </p:txBody>
      </p:sp>
      <p:pic>
        <p:nvPicPr>
          <p:cNvPr id="4" name="图片 3">
            <a:extLst>
              <a:ext uri="{FF2B5EF4-FFF2-40B4-BE49-F238E27FC236}">
                <a16:creationId xmlns:a16="http://schemas.microsoft.com/office/drawing/2014/main" id="{4682095A-BC0E-4408-8BE3-9B01A34E064F}"/>
              </a:ext>
            </a:extLst>
          </p:cNvPr>
          <p:cNvPicPr>
            <a:picLocks noChangeAspect="1"/>
          </p:cNvPicPr>
          <p:nvPr/>
        </p:nvPicPr>
        <p:blipFill>
          <a:blip r:embed="rId9"/>
          <a:stretch>
            <a:fillRect/>
          </a:stretch>
        </p:blipFill>
        <p:spPr>
          <a:xfrm>
            <a:off x="4208006" y="2680186"/>
            <a:ext cx="5239494" cy="3239729"/>
          </a:xfrm>
          <a:prstGeom prst="rect">
            <a:avLst/>
          </a:prstGeom>
        </p:spPr>
      </p:pic>
    </p:spTree>
    <p:extLst>
      <p:ext uri="{BB962C8B-B14F-4D97-AF65-F5344CB8AC3E}">
        <p14:creationId xmlns:p14="http://schemas.microsoft.com/office/powerpoint/2010/main" val="28859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5"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5"/>
                </p:tgtEl>
              </p:cMediaNode>
            </p:audio>
            <p:audio>
              <p:cMediaNode vol="80000">
                <p:cTn id="12" fill="hold" display="0">
                  <p:stCondLst>
                    <p:cond delay="indefinite"/>
                  </p:stCondLst>
                  <p:endCondLst>
                    <p:cond evt="onStopAudio" delay="0">
                      <p:tgtEl>
                        <p:sldTgt/>
                      </p:tgtEl>
                    </p:cond>
                  </p:endCondLst>
                </p:cTn>
                <p:tgtEl>
                  <p:spTgt spid="1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C58282F-CABD-4909-B378-5CFB1CFCF1E0}"/>
              </a:ext>
            </a:extLst>
          </p:cNvPr>
          <p:cNvSpPr>
            <a:spLocks noGrp="1"/>
          </p:cNvSpPr>
          <p:nvPr>
            <p:ph type="sldNum" sz="quarter" idx="12"/>
          </p:nvPr>
        </p:nvSpPr>
        <p:spPr/>
        <p:txBody>
          <a:bodyPr/>
          <a:lstStyle/>
          <a:p>
            <a:fld id="{A69A4490-0ACA-4AB4-84A7-3EE75CBCE471}" type="slidenum">
              <a:rPr lang="zh-CN" altLang="en-US" smtClean="0"/>
              <a:t>27</a:t>
            </a:fld>
            <a:endParaRPr lang="zh-CN" altLang="en-US"/>
          </a:p>
        </p:txBody>
      </p:sp>
      <p:pic>
        <p:nvPicPr>
          <p:cNvPr id="5" name="wav-batch_6_sentence_0-linear">
            <a:hlinkClick r:id="" action="ppaction://media"/>
            <a:extLst>
              <a:ext uri="{FF2B5EF4-FFF2-40B4-BE49-F238E27FC236}">
                <a16:creationId xmlns:a16="http://schemas.microsoft.com/office/drawing/2014/main" id="{E03F4693-2F6D-4FF7-B1BB-9F676BC82B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05800" y="1295435"/>
            <a:ext cx="304800" cy="304800"/>
          </a:xfrm>
          <a:prstGeom prst="rect">
            <a:avLst/>
          </a:prstGeom>
        </p:spPr>
      </p:pic>
      <p:pic>
        <p:nvPicPr>
          <p:cNvPr id="6" name="图片 5">
            <a:extLst>
              <a:ext uri="{FF2B5EF4-FFF2-40B4-BE49-F238E27FC236}">
                <a16:creationId xmlns:a16="http://schemas.microsoft.com/office/drawing/2014/main" id="{82C03F3F-5C7E-4EDA-8101-C8B024D936EB}"/>
              </a:ext>
            </a:extLst>
          </p:cNvPr>
          <p:cNvPicPr>
            <a:picLocks noChangeAspect="1"/>
          </p:cNvPicPr>
          <p:nvPr/>
        </p:nvPicPr>
        <p:blipFill>
          <a:blip r:embed="rId7"/>
          <a:stretch>
            <a:fillRect/>
          </a:stretch>
        </p:blipFill>
        <p:spPr>
          <a:xfrm>
            <a:off x="48491" y="47488"/>
            <a:ext cx="6175664" cy="3269009"/>
          </a:xfrm>
          <a:prstGeom prst="rect">
            <a:avLst/>
          </a:prstGeom>
        </p:spPr>
      </p:pic>
      <p:pic>
        <p:nvPicPr>
          <p:cNvPr id="7" name="wav-batch_3_sentence_0-linear">
            <a:hlinkClick r:id="" action="ppaction://media"/>
            <a:extLst>
              <a:ext uri="{FF2B5EF4-FFF2-40B4-BE49-F238E27FC236}">
                <a16:creationId xmlns:a16="http://schemas.microsoft.com/office/drawing/2014/main" id="{74194003-E65F-492E-8E32-35AF8F20B480}"/>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329578" y="5105365"/>
            <a:ext cx="304800" cy="304800"/>
          </a:xfrm>
          <a:prstGeom prst="rect">
            <a:avLst/>
          </a:prstGeom>
        </p:spPr>
      </p:pic>
      <p:pic>
        <p:nvPicPr>
          <p:cNvPr id="8" name="图片 7">
            <a:extLst>
              <a:ext uri="{FF2B5EF4-FFF2-40B4-BE49-F238E27FC236}">
                <a16:creationId xmlns:a16="http://schemas.microsoft.com/office/drawing/2014/main" id="{FCD3150D-8EA2-4DF0-AF9F-D95035072FE0}"/>
              </a:ext>
            </a:extLst>
          </p:cNvPr>
          <p:cNvPicPr>
            <a:picLocks noChangeAspect="1"/>
          </p:cNvPicPr>
          <p:nvPr/>
        </p:nvPicPr>
        <p:blipFill>
          <a:blip r:embed="rId8"/>
          <a:stretch>
            <a:fillRect/>
          </a:stretch>
        </p:blipFill>
        <p:spPr>
          <a:xfrm>
            <a:off x="148937" y="3520007"/>
            <a:ext cx="6104659" cy="3170717"/>
          </a:xfrm>
          <a:prstGeom prst="rect">
            <a:avLst/>
          </a:prstGeom>
        </p:spPr>
      </p:pic>
      <p:sp>
        <p:nvSpPr>
          <p:cNvPr id="10" name="矩形 9">
            <a:extLst>
              <a:ext uri="{FF2B5EF4-FFF2-40B4-BE49-F238E27FC236}">
                <a16:creationId xmlns:a16="http://schemas.microsoft.com/office/drawing/2014/main" id="{862BC1E6-7201-4DDA-953C-238693A5A451}"/>
              </a:ext>
            </a:extLst>
          </p:cNvPr>
          <p:cNvSpPr/>
          <p:nvPr/>
        </p:nvSpPr>
        <p:spPr>
          <a:xfrm>
            <a:off x="7014196" y="3185734"/>
            <a:ext cx="2583208" cy="369332"/>
          </a:xfrm>
          <a:prstGeom prst="rect">
            <a:avLst/>
          </a:prstGeom>
        </p:spPr>
        <p:txBody>
          <a:bodyPr wrap="none">
            <a:spAutoFit/>
          </a:bodyPr>
          <a:lstStyle/>
          <a:p>
            <a:r>
              <a:rPr lang="en-US" altLang="zh-CN" dirty="0" err="1"/>
              <a:t>i</a:t>
            </a:r>
            <a:r>
              <a:rPr lang="en-US" altLang="zh-CN" dirty="0"/>
              <a:t> like visiting power tower</a:t>
            </a:r>
            <a:endParaRPr lang="zh-CN" altLang="en-US" dirty="0"/>
          </a:p>
        </p:txBody>
      </p:sp>
      <p:sp>
        <p:nvSpPr>
          <p:cNvPr id="2" name="文本框 1">
            <a:extLst>
              <a:ext uri="{FF2B5EF4-FFF2-40B4-BE49-F238E27FC236}">
                <a16:creationId xmlns:a16="http://schemas.microsoft.com/office/drawing/2014/main" id="{24714B80-DEF8-481D-827F-61B65F3B06FE}"/>
              </a:ext>
            </a:extLst>
          </p:cNvPr>
          <p:cNvSpPr txBox="1"/>
          <p:nvPr/>
        </p:nvSpPr>
        <p:spPr>
          <a:xfrm>
            <a:off x="9731086" y="1312660"/>
            <a:ext cx="1937905" cy="369332"/>
          </a:xfrm>
          <a:prstGeom prst="rect">
            <a:avLst/>
          </a:prstGeom>
          <a:noFill/>
        </p:spPr>
        <p:txBody>
          <a:bodyPr wrap="square" rtlCol="0">
            <a:spAutoFit/>
          </a:bodyPr>
          <a:lstStyle/>
          <a:p>
            <a:r>
              <a:rPr lang="zh-CN" altLang="en-US" dirty="0"/>
              <a:t>英文说话人</a:t>
            </a:r>
          </a:p>
        </p:txBody>
      </p:sp>
      <p:sp>
        <p:nvSpPr>
          <p:cNvPr id="9" name="文本框 8">
            <a:extLst>
              <a:ext uri="{FF2B5EF4-FFF2-40B4-BE49-F238E27FC236}">
                <a16:creationId xmlns:a16="http://schemas.microsoft.com/office/drawing/2014/main" id="{9882C9B0-4F47-4E4A-95AB-975A505E8A5B}"/>
              </a:ext>
            </a:extLst>
          </p:cNvPr>
          <p:cNvSpPr txBox="1"/>
          <p:nvPr/>
        </p:nvSpPr>
        <p:spPr>
          <a:xfrm>
            <a:off x="9824605" y="5040833"/>
            <a:ext cx="1937905" cy="369332"/>
          </a:xfrm>
          <a:prstGeom prst="rect">
            <a:avLst/>
          </a:prstGeom>
          <a:noFill/>
        </p:spPr>
        <p:txBody>
          <a:bodyPr wrap="square" rtlCol="0">
            <a:spAutoFit/>
          </a:bodyPr>
          <a:lstStyle/>
          <a:p>
            <a:r>
              <a:rPr lang="zh-CN" altLang="en-US" dirty="0"/>
              <a:t>中文说话人</a:t>
            </a:r>
          </a:p>
        </p:txBody>
      </p:sp>
      <p:sp>
        <p:nvSpPr>
          <p:cNvPr id="12" name="矩形 11">
            <a:extLst>
              <a:ext uri="{FF2B5EF4-FFF2-40B4-BE49-F238E27FC236}">
                <a16:creationId xmlns:a16="http://schemas.microsoft.com/office/drawing/2014/main" id="{0553D35C-4189-47C2-A74C-8275DC7BE12C}"/>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98D0E74-64B3-4933-A9CB-CAC0B7801C60}"/>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086521-344C-43FB-9B9E-A1D9D7790553}"/>
              </a:ext>
            </a:extLst>
          </p:cNvPr>
          <p:cNvPicPr>
            <a:picLocks noChangeAspect="1"/>
          </p:cNvPicPr>
          <p:nvPr/>
        </p:nvPicPr>
        <p:blipFill>
          <a:blip r:embed="rId6"/>
          <a:stretch>
            <a:fillRect/>
          </a:stretch>
        </p:blipFill>
        <p:spPr>
          <a:xfrm>
            <a:off x="1599121" y="0"/>
            <a:ext cx="8993757" cy="6858000"/>
          </a:xfrm>
          <a:prstGeom prst="rect">
            <a:avLst/>
          </a:prstGeom>
        </p:spPr>
      </p:pic>
      <p:pic>
        <p:nvPicPr>
          <p:cNvPr id="4" name="wav-batch_5_sentence_0-linear">
            <a:hlinkClick r:id="" action="ppaction://media"/>
            <a:extLst>
              <a:ext uri="{FF2B5EF4-FFF2-40B4-BE49-F238E27FC236}">
                <a16:creationId xmlns:a16="http://schemas.microsoft.com/office/drawing/2014/main" id="{E141B2E6-66DC-4956-B7EB-7B67B9D71A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95625" y="3276600"/>
            <a:ext cx="304800" cy="304800"/>
          </a:xfrm>
          <a:prstGeom prst="rect">
            <a:avLst/>
          </a:prstGeom>
        </p:spPr>
      </p:pic>
      <p:sp>
        <p:nvSpPr>
          <p:cNvPr id="2" name="文本框 1">
            <a:extLst>
              <a:ext uri="{FF2B5EF4-FFF2-40B4-BE49-F238E27FC236}">
                <a16:creationId xmlns:a16="http://schemas.microsoft.com/office/drawing/2014/main" id="{ADA00DCC-F213-4033-A6E2-141EDD815053}"/>
              </a:ext>
            </a:extLst>
          </p:cNvPr>
          <p:cNvSpPr txBox="1"/>
          <p:nvPr/>
        </p:nvSpPr>
        <p:spPr>
          <a:xfrm>
            <a:off x="10253201" y="3701341"/>
            <a:ext cx="1388557" cy="261610"/>
          </a:xfrm>
          <a:prstGeom prst="rect">
            <a:avLst/>
          </a:prstGeom>
          <a:noFill/>
        </p:spPr>
        <p:txBody>
          <a:bodyPr wrap="square" rtlCol="0">
            <a:spAutoFit/>
          </a:bodyPr>
          <a:lstStyle/>
          <a:p>
            <a:r>
              <a:rPr lang="en-US" altLang="zh-CN" sz="1100" dirty="0"/>
              <a:t>Tower -&gt; tow wanr3</a:t>
            </a:r>
            <a:endParaRPr lang="zh-CN" altLang="en-US" sz="1100" dirty="0"/>
          </a:p>
        </p:txBody>
      </p:sp>
      <p:sp>
        <p:nvSpPr>
          <p:cNvPr id="7" name="文本框 6">
            <a:extLst>
              <a:ext uri="{FF2B5EF4-FFF2-40B4-BE49-F238E27FC236}">
                <a16:creationId xmlns:a16="http://schemas.microsoft.com/office/drawing/2014/main" id="{A2A8279E-47F8-42DD-B7AD-AC2E82891CB9}"/>
              </a:ext>
            </a:extLst>
          </p:cNvPr>
          <p:cNvSpPr txBox="1"/>
          <p:nvPr/>
        </p:nvSpPr>
        <p:spPr>
          <a:xfrm>
            <a:off x="9797845" y="1981385"/>
            <a:ext cx="2394155" cy="461665"/>
          </a:xfrm>
          <a:prstGeom prst="rect">
            <a:avLst/>
          </a:prstGeom>
          <a:noFill/>
        </p:spPr>
        <p:txBody>
          <a:bodyPr wrap="square" rtlCol="0">
            <a:spAutoFit/>
          </a:bodyPr>
          <a:lstStyle/>
          <a:p>
            <a:r>
              <a:rPr lang="zh-CN" altLang="en-US" sz="1200" dirty="0"/>
              <a:t>岳阳 </a:t>
            </a:r>
            <a:r>
              <a:rPr lang="en-US" altLang="zh-CN" sz="1200" dirty="0"/>
              <a:t>Tower is one of the Three Great Towers of </a:t>
            </a:r>
            <a:r>
              <a:rPr lang="zh-CN" altLang="en-US" sz="1200" dirty="0"/>
              <a:t>江南</a:t>
            </a:r>
            <a:r>
              <a:rPr lang="en-US" altLang="zh-CN" sz="1200" dirty="0"/>
              <a:t>.</a:t>
            </a:r>
          </a:p>
        </p:txBody>
      </p:sp>
      <p:pic>
        <p:nvPicPr>
          <p:cNvPr id="8" name="wav-batch_1_sentence_0-linear">
            <a:hlinkClick r:id="" action="ppaction://media"/>
            <a:extLst>
              <a:ext uri="{FF2B5EF4-FFF2-40B4-BE49-F238E27FC236}">
                <a16:creationId xmlns:a16="http://schemas.microsoft.com/office/drawing/2014/main" id="{A4E3DBFC-B0B4-4A75-98E0-00CAE37E78F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660118" y="2495055"/>
            <a:ext cx="304800" cy="304800"/>
          </a:xfrm>
          <a:prstGeom prst="rect">
            <a:avLst/>
          </a:prstGeom>
        </p:spPr>
      </p:pic>
      <p:sp>
        <p:nvSpPr>
          <p:cNvPr id="10" name="矩形 9">
            <a:extLst>
              <a:ext uri="{FF2B5EF4-FFF2-40B4-BE49-F238E27FC236}">
                <a16:creationId xmlns:a16="http://schemas.microsoft.com/office/drawing/2014/main" id="{B3C7C653-6481-41E6-A6D0-5BDF6E12E890}"/>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F04417-09CD-46B8-BB09-974E3033017A}"/>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340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V="1">
            <a:off x="8224966" y="4377286"/>
            <a:ext cx="2466335" cy="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3685675" y="3111489"/>
            <a:ext cx="7100021" cy="646331"/>
          </a:xfrm>
          <a:prstGeom prst="rect">
            <a:avLst/>
          </a:prstGeom>
          <a:noFill/>
        </p:spPr>
        <p:txBody>
          <a:bodyPr wrap="none" rtlCol="0">
            <a:spAutoFit/>
          </a:bodyPr>
          <a:lstStyle/>
          <a:p>
            <a:pPr algn="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3.</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基于</a:t>
            </a: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Forward Attention</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的重音合成</a:t>
            </a: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3721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F2EF050-F2DC-45B2-B1E0-850A0D8F645E}"/>
              </a:ext>
            </a:extLst>
          </p:cNvPr>
          <p:cNvPicPr>
            <a:picLocks noChangeAspect="1"/>
          </p:cNvPicPr>
          <p:nvPr/>
        </p:nvPicPr>
        <p:blipFill>
          <a:blip r:embed="rId3"/>
          <a:stretch>
            <a:fillRect/>
          </a:stretch>
        </p:blipFill>
        <p:spPr>
          <a:xfrm>
            <a:off x="2769977" y="289050"/>
            <a:ext cx="2518092" cy="1750673"/>
          </a:xfrm>
          <a:prstGeom prst="rect">
            <a:avLst/>
          </a:prstGeom>
        </p:spPr>
      </p:pic>
      <p:pic>
        <p:nvPicPr>
          <p:cNvPr id="12" name="图片 11">
            <a:extLst>
              <a:ext uri="{FF2B5EF4-FFF2-40B4-BE49-F238E27FC236}">
                <a16:creationId xmlns:a16="http://schemas.microsoft.com/office/drawing/2014/main" id="{7E76BD81-F0D0-433F-BFB2-D94C3AAC14E2}"/>
              </a:ext>
            </a:extLst>
          </p:cNvPr>
          <p:cNvPicPr>
            <a:picLocks noChangeAspect="1"/>
          </p:cNvPicPr>
          <p:nvPr/>
        </p:nvPicPr>
        <p:blipFill>
          <a:blip r:embed="rId4"/>
          <a:stretch>
            <a:fillRect/>
          </a:stretch>
        </p:blipFill>
        <p:spPr>
          <a:xfrm>
            <a:off x="5983740" y="409208"/>
            <a:ext cx="3382583" cy="1617242"/>
          </a:xfrm>
          <a:prstGeom prst="rect">
            <a:avLst/>
          </a:prstGeom>
        </p:spPr>
      </p:pic>
      <p:pic>
        <p:nvPicPr>
          <p:cNvPr id="14" name="图片 13">
            <a:extLst>
              <a:ext uri="{FF2B5EF4-FFF2-40B4-BE49-F238E27FC236}">
                <a16:creationId xmlns:a16="http://schemas.microsoft.com/office/drawing/2014/main" id="{BCF5B46A-2564-4581-BB6C-F7E37BD43FDE}"/>
              </a:ext>
            </a:extLst>
          </p:cNvPr>
          <p:cNvPicPr>
            <a:picLocks noChangeAspect="1"/>
          </p:cNvPicPr>
          <p:nvPr/>
        </p:nvPicPr>
        <p:blipFill>
          <a:blip r:embed="rId5"/>
          <a:stretch>
            <a:fillRect/>
          </a:stretch>
        </p:blipFill>
        <p:spPr>
          <a:xfrm>
            <a:off x="8523997" y="3049293"/>
            <a:ext cx="1862906" cy="1862906"/>
          </a:xfrm>
          <a:prstGeom prst="rect">
            <a:avLst/>
          </a:prstGeom>
        </p:spPr>
      </p:pic>
      <p:sp>
        <p:nvSpPr>
          <p:cNvPr id="19" name="矩形 18">
            <a:extLst>
              <a:ext uri="{FF2B5EF4-FFF2-40B4-BE49-F238E27FC236}">
                <a16:creationId xmlns:a16="http://schemas.microsoft.com/office/drawing/2014/main" id="{7106A07A-731F-4FC2-916D-1E5EB655D348}"/>
              </a:ext>
            </a:extLst>
          </p:cNvPr>
          <p:cNvSpPr/>
          <p:nvPr/>
        </p:nvSpPr>
        <p:spPr>
          <a:xfrm>
            <a:off x="3792220" y="2890921"/>
            <a:ext cx="3687097" cy="2290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tx1">
                    <a:lumMod val="75000"/>
                    <a:lumOff val="25000"/>
                  </a:schemeClr>
                </a:solidFill>
                <a:latin typeface="华文楷体" panose="02010600040101010101" pitchFamily="2" charset="-122"/>
                <a:ea typeface="华文楷体" panose="02010600040101010101" pitchFamily="2" charset="-122"/>
              </a:rPr>
              <a:t>跨语言合成方法</a:t>
            </a:r>
            <a:endParaRPr lang="zh-CN" altLang="en-US" dirty="0"/>
          </a:p>
        </p:txBody>
      </p:sp>
      <p:sp>
        <p:nvSpPr>
          <p:cNvPr id="20" name="箭头: 下 19">
            <a:extLst>
              <a:ext uri="{FF2B5EF4-FFF2-40B4-BE49-F238E27FC236}">
                <a16:creationId xmlns:a16="http://schemas.microsoft.com/office/drawing/2014/main" id="{06321D34-9AC5-46DD-988C-ABDE6B8C1C80}"/>
              </a:ext>
            </a:extLst>
          </p:cNvPr>
          <p:cNvSpPr/>
          <p:nvPr/>
        </p:nvSpPr>
        <p:spPr>
          <a:xfrm>
            <a:off x="4116381" y="1942067"/>
            <a:ext cx="235974" cy="9186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a:extLst>
              <a:ext uri="{FF2B5EF4-FFF2-40B4-BE49-F238E27FC236}">
                <a16:creationId xmlns:a16="http://schemas.microsoft.com/office/drawing/2014/main" id="{0D86FCA5-3E86-4DA3-8359-4CCF24B894EE}"/>
              </a:ext>
            </a:extLst>
          </p:cNvPr>
          <p:cNvSpPr/>
          <p:nvPr/>
        </p:nvSpPr>
        <p:spPr>
          <a:xfrm>
            <a:off x="6564614" y="1886371"/>
            <a:ext cx="235974" cy="974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008B08EA-4809-4A6D-A6DD-AA434A011A73}"/>
              </a:ext>
            </a:extLst>
          </p:cNvPr>
          <p:cNvSpPr/>
          <p:nvPr/>
        </p:nvSpPr>
        <p:spPr>
          <a:xfrm>
            <a:off x="7479317" y="4266906"/>
            <a:ext cx="1403425" cy="283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666F96D-AB6E-49E6-B5B6-E3C1C19C3544}"/>
              </a:ext>
            </a:extLst>
          </p:cNvPr>
          <p:cNvSpPr txBox="1"/>
          <p:nvPr/>
        </p:nvSpPr>
        <p:spPr>
          <a:xfrm>
            <a:off x="1164771" y="5495984"/>
            <a:ext cx="8201552" cy="923330"/>
          </a:xfrm>
          <a:prstGeom prst="rect">
            <a:avLst/>
          </a:prstGeom>
          <a:noFill/>
        </p:spPr>
        <p:txBody>
          <a:bodyPr wrap="square" rtlCol="0">
            <a:spAutoFit/>
          </a:bodyPr>
          <a:lstStyle/>
          <a:p>
            <a:r>
              <a:rPr lang="zh-CN" altLang="en-US" dirty="0"/>
              <a:t>在关注的任务中：</a:t>
            </a:r>
            <a:r>
              <a:rPr lang="en-US" altLang="zh-CN" dirty="0"/>
              <a:t>Source Speaker</a:t>
            </a:r>
            <a:r>
              <a:rPr lang="zh-CN" altLang="en-US" dirty="0"/>
              <a:t>，</a:t>
            </a:r>
            <a:r>
              <a:rPr lang="en-US" altLang="zh-CN" dirty="0"/>
              <a:t>L1</a:t>
            </a:r>
            <a:r>
              <a:rPr lang="zh-CN" altLang="en-US" dirty="0"/>
              <a:t>为中国人说中文</a:t>
            </a:r>
            <a:endParaRPr lang="en-US" altLang="zh-CN" dirty="0"/>
          </a:p>
          <a:p>
            <a:r>
              <a:rPr lang="en-US" altLang="zh-CN" dirty="0"/>
              <a:t>Reference Speaker</a:t>
            </a:r>
            <a:r>
              <a:rPr lang="zh-CN" altLang="en-US" dirty="0"/>
              <a:t>，</a:t>
            </a:r>
            <a:r>
              <a:rPr lang="en-US" altLang="zh-CN" dirty="0"/>
              <a:t>L2</a:t>
            </a:r>
            <a:r>
              <a:rPr lang="zh-CN" altLang="en-US" dirty="0"/>
              <a:t>为外国人说英文</a:t>
            </a:r>
            <a:endParaRPr lang="en-US" altLang="zh-CN" dirty="0"/>
          </a:p>
          <a:p>
            <a:r>
              <a:rPr lang="zh-CN" altLang="en-US" dirty="0"/>
              <a:t>任务的目标为：</a:t>
            </a:r>
            <a:r>
              <a:rPr lang="en-US" altLang="zh-CN" dirty="0"/>
              <a:t>Source Speaker</a:t>
            </a:r>
            <a:r>
              <a:rPr lang="zh-CN" altLang="en-US" dirty="0"/>
              <a:t>，</a:t>
            </a:r>
            <a:r>
              <a:rPr lang="en-US" altLang="zh-CN" dirty="0"/>
              <a:t>L2</a:t>
            </a:r>
            <a:r>
              <a:rPr lang="zh-CN" altLang="en-US" dirty="0"/>
              <a:t>，中国人说英文</a:t>
            </a:r>
          </a:p>
        </p:txBody>
      </p:sp>
      <p:sp>
        <p:nvSpPr>
          <p:cNvPr id="23" name="矩形 22">
            <a:extLst>
              <a:ext uri="{FF2B5EF4-FFF2-40B4-BE49-F238E27FC236}">
                <a16:creationId xmlns:a16="http://schemas.microsoft.com/office/drawing/2014/main" id="{F66E7E57-A939-41CB-8B3D-0BDAA1B12EB4}"/>
              </a:ext>
            </a:extLst>
          </p:cNvPr>
          <p:cNvSpPr/>
          <p:nvPr/>
        </p:nvSpPr>
        <p:spPr>
          <a:xfrm>
            <a:off x="2743200" y="1415143"/>
            <a:ext cx="778329"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8C12466-A248-471C-A38A-F8E08BC82E5D}"/>
              </a:ext>
            </a:extLst>
          </p:cNvPr>
          <p:cNvSpPr/>
          <p:nvPr/>
        </p:nvSpPr>
        <p:spPr>
          <a:xfrm>
            <a:off x="7320643" y="1366157"/>
            <a:ext cx="1403425" cy="690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87C3D4F-9411-4AE6-841B-671BF3CE3EBE}"/>
              </a:ext>
            </a:extLst>
          </p:cNvPr>
          <p:cNvSpPr/>
          <p:nvPr/>
        </p:nvSpPr>
        <p:spPr>
          <a:xfrm>
            <a:off x="8357419" y="3274142"/>
            <a:ext cx="575187" cy="408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AB35FAC-A5FD-47F4-8AB2-A78B42F7E9A2}"/>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ED7D7A06-0258-456D-97E5-AB92B69AA20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研究问题</a:t>
            </a:r>
          </a:p>
        </p:txBody>
      </p:sp>
      <p:cxnSp>
        <p:nvCxnSpPr>
          <p:cNvPr id="7" name="直接连接符 6">
            <a:extLst>
              <a:ext uri="{FF2B5EF4-FFF2-40B4-BE49-F238E27FC236}">
                <a16:creationId xmlns:a16="http://schemas.microsoft.com/office/drawing/2014/main" id="{C895CEB3-64A7-492E-8DED-8EF9A0FC534F}"/>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390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2AF10EA-E46D-49A2-B856-FF558A56E60F}"/>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3346E74-EA12-4B97-9B47-65E7910DF3A9}"/>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D7375BF-2DDF-4B31-9E87-DC5CB4DE6747}"/>
              </a:ext>
            </a:extLst>
          </p:cNvPr>
          <p:cNvPicPr>
            <a:picLocks noChangeAspect="1"/>
          </p:cNvPicPr>
          <p:nvPr/>
        </p:nvPicPr>
        <p:blipFill>
          <a:blip r:embed="rId2"/>
          <a:stretch>
            <a:fillRect/>
          </a:stretch>
        </p:blipFill>
        <p:spPr>
          <a:xfrm>
            <a:off x="413777" y="1644979"/>
            <a:ext cx="5724886" cy="2571080"/>
          </a:xfrm>
          <a:prstGeom prst="rect">
            <a:avLst/>
          </a:prstGeom>
        </p:spPr>
      </p:pic>
      <p:pic>
        <p:nvPicPr>
          <p:cNvPr id="11" name="图片 10">
            <a:extLst>
              <a:ext uri="{FF2B5EF4-FFF2-40B4-BE49-F238E27FC236}">
                <a16:creationId xmlns:a16="http://schemas.microsoft.com/office/drawing/2014/main" id="{D29568D8-816C-406B-84B9-E7698D5A060F}"/>
              </a:ext>
            </a:extLst>
          </p:cNvPr>
          <p:cNvPicPr>
            <a:picLocks noChangeAspect="1"/>
          </p:cNvPicPr>
          <p:nvPr/>
        </p:nvPicPr>
        <p:blipFill>
          <a:blip r:embed="rId3"/>
          <a:stretch>
            <a:fillRect/>
          </a:stretch>
        </p:blipFill>
        <p:spPr>
          <a:xfrm>
            <a:off x="6548193" y="1486575"/>
            <a:ext cx="5400376" cy="3389202"/>
          </a:xfrm>
          <a:prstGeom prst="rect">
            <a:avLst/>
          </a:prstGeom>
        </p:spPr>
      </p:pic>
    </p:spTree>
    <p:extLst>
      <p:ext uri="{BB962C8B-B14F-4D97-AF65-F5344CB8AC3E}">
        <p14:creationId xmlns:p14="http://schemas.microsoft.com/office/powerpoint/2010/main" val="74064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V="1">
            <a:off x="8224966" y="4377286"/>
            <a:ext cx="2466335" cy="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5666987" y="3111489"/>
            <a:ext cx="5118709" cy="646331"/>
          </a:xfrm>
          <a:prstGeom prst="rect">
            <a:avLst/>
          </a:prstGeom>
          <a:noFill/>
        </p:spPr>
        <p:txBody>
          <a:bodyPr wrap="none" rtlCol="0">
            <a:spAutoFit/>
          </a:bodyPr>
          <a:lstStyle/>
          <a:p>
            <a:pPr algn="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4.</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商业化的中文语音合成</a:t>
            </a: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42727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795EA0-C0E8-4808-9B84-F977F430125D}"/>
              </a:ext>
            </a:extLst>
          </p:cNvPr>
          <p:cNvSpPr>
            <a:spLocks noGrp="1"/>
          </p:cNvSpPr>
          <p:nvPr>
            <p:ph idx="1"/>
          </p:nvPr>
        </p:nvSpPr>
        <p:spPr>
          <a:xfrm>
            <a:off x="314632" y="1066800"/>
            <a:ext cx="10891203" cy="5168193"/>
          </a:xfrm>
        </p:spPr>
        <p:txBody>
          <a:bodyPr>
            <a:normAutofit fontScale="62500" lnSpcReduction="20000"/>
          </a:bodyPr>
          <a:lstStyle/>
          <a:p>
            <a:pPr marL="0" indent="0">
              <a:buNone/>
            </a:pPr>
            <a:r>
              <a:rPr lang="zh-CN" altLang="en-US" dirty="0"/>
              <a:t>服务器启动</a:t>
            </a:r>
            <a:endParaRPr lang="en-US" altLang="zh-CN" dirty="0"/>
          </a:p>
          <a:p>
            <a:r>
              <a:rPr lang="en-US" altLang="zh-CN" dirty="0"/>
              <a:t>cd /home/maybe/TTS/</a:t>
            </a:r>
            <a:r>
              <a:rPr lang="en-US" altLang="zh-CN" dirty="0" err="1"/>
              <a:t>Load_Then_Predict_Django</a:t>
            </a:r>
            <a:endParaRPr lang="en-US" altLang="zh-CN" dirty="0"/>
          </a:p>
          <a:p>
            <a:r>
              <a:rPr lang="fr-FR" altLang="zh-CN" dirty="0"/>
              <a:t>conda activate TTS_5</a:t>
            </a:r>
          </a:p>
          <a:p>
            <a:r>
              <a:rPr lang="fr-FR" altLang="zh-CN" dirty="0"/>
              <a:t>CUDA_VISIBLE_DEVICES='3' python manage.py runserver 0:8000</a:t>
            </a:r>
          </a:p>
          <a:p>
            <a:pPr marL="0" indent="0">
              <a:buNone/>
            </a:pPr>
            <a:r>
              <a:rPr lang="zh-CN" altLang="en-US" dirty="0"/>
              <a:t>网页访问</a:t>
            </a:r>
            <a:endParaRPr lang="fr-FR" altLang="zh-CN" dirty="0"/>
          </a:p>
          <a:p>
            <a:r>
              <a:rPr lang="fr-FR" altLang="zh-CN" dirty="0">
                <a:hlinkClick r:id="rId2"/>
              </a:rPr>
              <a:t>http://13.74.46.5:8000/rango/index/</a:t>
            </a:r>
            <a:r>
              <a:rPr lang="zh-CN" altLang="en-US" dirty="0">
                <a:hlinkClick r:id="rId2"/>
              </a:rPr>
              <a:t>我叫海绵宝宝</a:t>
            </a:r>
            <a:r>
              <a:rPr lang="en-US" altLang="zh-CN" dirty="0">
                <a:hlinkClick r:id="rId2"/>
              </a:rPr>
              <a:t>4</a:t>
            </a:r>
            <a:endParaRPr lang="en-US" altLang="zh-CN" dirty="0"/>
          </a:p>
          <a:p>
            <a:r>
              <a:rPr lang="zh-CN" altLang="en-US" dirty="0"/>
              <a:t>使用</a:t>
            </a:r>
            <a:r>
              <a:rPr lang="en-US" altLang="zh-CN" dirty="0"/>
              <a:t>Crystal TTS</a:t>
            </a:r>
            <a:r>
              <a:rPr lang="zh-CN" altLang="en-US" dirty="0"/>
              <a:t>的前端将汉字转为声韵母（不理想）</a:t>
            </a:r>
            <a:endParaRPr lang="fr-FR" altLang="zh-CN" dirty="0"/>
          </a:p>
          <a:p>
            <a:r>
              <a:rPr lang="zh-CN" altLang="en-US" dirty="0"/>
              <a:t>停顿标识说明</a:t>
            </a:r>
            <a:endParaRPr lang="en-US" altLang="zh-CN" dirty="0"/>
          </a:p>
          <a:p>
            <a:pPr lvl="1"/>
            <a:r>
              <a:rPr lang="en-US" altLang="zh-CN" dirty="0"/>
              <a:t>1</a:t>
            </a:r>
            <a:r>
              <a:rPr lang="zh-CN" altLang="en-US" dirty="0"/>
              <a:t>：</a:t>
            </a:r>
            <a:r>
              <a:rPr lang="en-US" altLang="zh-CN" dirty="0"/>
              <a:t>#1</a:t>
            </a:r>
            <a:r>
              <a:rPr lang="zh-CN" altLang="en-US" dirty="0"/>
              <a:t>或</a:t>
            </a:r>
            <a:r>
              <a:rPr lang="en-US" altLang="zh-CN" dirty="0"/>
              <a:t>^</a:t>
            </a:r>
          </a:p>
          <a:p>
            <a:pPr lvl="1"/>
            <a:r>
              <a:rPr lang="en-US" altLang="zh-CN" dirty="0"/>
              <a:t>2</a:t>
            </a:r>
            <a:r>
              <a:rPr lang="zh-CN" altLang="en-US" dirty="0"/>
              <a:t>：</a:t>
            </a:r>
            <a:r>
              <a:rPr lang="en-US" altLang="zh-CN" dirty="0"/>
              <a:t>#2</a:t>
            </a:r>
            <a:r>
              <a:rPr lang="zh-CN" altLang="en-US" dirty="0"/>
              <a:t>或</a:t>
            </a:r>
            <a:r>
              <a:rPr lang="en-US" altLang="zh-CN" dirty="0"/>
              <a:t> /</a:t>
            </a:r>
          </a:p>
          <a:p>
            <a:pPr lvl="1"/>
            <a:r>
              <a:rPr lang="en-US" altLang="zh-CN" dirty="0"/>
              <a:t>3</a:t>
            </a:r>
            <a:r>
              <a:rPr lang="zh-CN" altLang="en-US" dirty="0"/>
              <a:t>：</a:t>
            </a:r>
            <a:r>
              <a:rPr lang="en-US" altLang="zh-CN" dirty="0"/>
              <a:t>#3</a:t>
            </a:r>
            <a:r>
              <a:rPr lang="zh-CN" altLang="en-US" dirty="0"/>
              <a:t>或</a:t>
            </a:r>
            <a:r>
              <a:rPr lang="en-US" altLang="zh-CN" dirty="0"/>
              <a:t>@</a:t>
            </a:r>
          </a:p>
          <a:p>
            <a:pPr lvl="1"/>
            <a:r>
              <a:rPr lang="en-US" altLang="zh-CN" dirty="0"/>
              <a:t>4</a:t>
            </a:r>
            <a:r>
              <a:rPr lang="zh-CN" altLang="en-US" dirty="0"/>
              <a:t>：</a:t>
            </a:r>
            <a:r>
              <a:rPr lang="en-US" altLang="zh-CN" dirty="0"/>
              <a:t>#4</a:t>
            </a:r>
            <a:r>
              <a:rPr lang="zh-CN" altLang="en-US" dirty="0"/>
              <a:t>或</a:t>
            </a:r>
            <a:r>
              <a:rPr lang="en-US" altLang="zh-CN" dirty="0"/>
              <a:t>#</a:t>
            </a:r>
            <a:r>
              <a:rPr lang="zh-CN" altLang="en-US" dirty="0"/>
              <a:t>，句末</a:t>
            </a:r>
            <a:endParaRPr lang="en-US" altLang="zh-CN" dirty="0"/>
          </a:p>
          <a:p>
            <a:r>
              <a:rPr lang="zh-CN" altLang="en-US" dirty="0"/>
              <a:t>停顿时长分类</a:t>
            </a:r>
            <a:endParaRPr lang="en-US" altLang="zh-CN" dirty="0"/>
          </a:p>
          <a:p>
            <a:pPr lvl="1"/>
            <a:r>
              <a:rPr lang="zh-CN" altLang="en-US" dirty="0"/>
              <a:t>几乎没有但有一点：</a:t>
            </a:r>
            <a:r>
              <a:rPr lang="en-US" altLang="zh-CN" dirty="0"/>
              <a:t>1</a:t>
            </a:r>
          </a:p>
          <a:p>
            <a:pPr lvl="1"/>
            <a:r>
              <a:rPr lang="en-US" altLang="zh-CN" dirty="0"/>
              <a:t>0~100ms</a:t>
            </a:r>
            <a:r>
              <a:rPr lang="zh-CN" altLang="en-US" dirty="0"/>
              <a:t>：</a:t>
            </a:r>
            <a:r>
              <a:rPr lang="en-US" altLang="zh-CN" dirty="0"/>
              <a:t>2</a:t>
            </a:r>
          </a:p>
          <a:p>
            <a:pPr lvl="1"/>
            <a:r>
              <a:rPr lang="en-US" altLang="zh-CN" dirty="0"/>
              <a:t>100~300ms</a:t>
            </a:r>
            <a:r>
              <a:rPr lang="zh-CN" altLang="en-US" dirty="0"/>
              <a:t>：</a:t>
            </a:r>
            <a:r>
              <a:rPr lang="en-US" altLang="zh-CN" dirty="0"/>
              <a:t>3</a:t>
            </a:r>
          </a:p>
          <a:p>
            <a:pPr lvl="1"/>
            <a:r>
              <a:rPr lang="en-US" altLang="zh-CN" dirty="0"/>
              <a:t>300~ms</a:t>
            </a:r>
            <a:r>
              <a:rPr lang="zh-CN" altLang="en-US" dirty="0"/>
              <a:t>：</a:t>
            </a:r>
            <a:r>
              <a:rPr lang="en-US" altLang="zh-CN" dirty="0"/>
              <a:t>4</a:t>
            </a:r>
          </a:p>
          <a:p>
            <a:r>
              <a:rPr lang="zh-CN" altLang="en-US" dirty="0"/>
              <a:t>末尾一定要加</a:t>
            </a:r>
            <a:r>
              <a:rPr lang="en-US" altLang="zh-CN" dirty="0"/>
              <a:t>4</a:t>
            </a:r>
          </a:p>
        </p:txBody>
      </p:sp>
      <p:sp>
        <p:nvSpPr>
          <p:cNvPr id="5" name="矩形 4">
            <a:extLst>
              <a:ext uri="{FF2B5EF4-FFF2-40B4-BE49-F238E27FC236}">
                <a16:creationId xmlns:a16="http://schemas.microsoft.com/office/drawing/2014/main" id="{61D2D9FE-EB20-4526-863A-CC2E9E5B1D8F}"/>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FEEBC0C-D97D-4784-A49A-73AB22ACD8B4}"/>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91DEB88-21AA-4CCE-875C-7B48BED99105}"/>
              </a:ext>
            </a:extLst>
          </p:cNvPr>
          <p:cNvSpPr txBox="1"/>
          <p:nvPr/>
        </p:nvSpPr>
        <p:spPr>
          <a:xfrm>
            <a:off x="185365" y="35787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1" name="文本框 10">
            <a:extLst>
              <a:ext uri="{FF2B5EF4-FFF2-40B4-BE49-F238E27FC236}">
                <a16:creationId xmlns:a16="http://schemas.microsoft.com/office/drawing/2014/main" id="{0A8DE7DB-875F-4B96-84AE-6211AC39D00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使用手册</a:t>
            </a:r>
          </a:p>
        </p:txBody>
      </p:sp>
      <p:cxnSp>
        <p:nvCxnSpPr>
          <p:cNvPr id="13" name="直接连接符 12">
            <a:extLst>
              <a:ext uri="{FF2B5EF4-FFF2-40B4-BE49-F238E27FC236}">
                <a16:creationId xmlns:a16="http://schemas.microsoft.com/office/drawing/2014/main" id="{5EA6EE33-6C0C-4407-A91F-B461C5020B84}"/>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834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2AF10EA-E46D-49A2-B856-FF558A56E60F}"/>
              </a:ext>
            </a:extLst>
          </p:cNvPr>
          <p:cNvSpPr/>
          <p:nvPr/>
        </p:nvSpPr>
        <p:spPr>
          <a:xfrm>
            <a:off x="0" y="5"/>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3346E74-EA12-4B97-9B47-65E7910DF3A9}"/>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我很荣幸能够参加您的面试">
            <a:hlinkClick r:id="" action="ppaction://media"/>
            <a:extLst>
              <a:ext uri="{FF2B5EF4-FFF2-40B4-BE49-F238E27FC236}">
                <a16:creationId xmlns:a16="http://schemas.microsoft.com/office/drawing/2014/main" id="{E88DE1BE-9D3C-4567-9239-9F1BC347BA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038862" y="5794663"/>
            <a:ext cx="304800" cy="304800"/>
          </a:xfrm>
          <a:prstGeom prst="rect">
            <a:avLst/>
          </a:prstGeom>
        </p:spPr>
      </p:pic>
      <p:pic>
        <p:nvPicPr>
          <p:cNvPr id="4" name="我很荣幸3能够参加2您的面试">
            <a:hlinkClick r:id="" action="ppaction://media"/>
            <a:extLst>
              <a:ext uri="{FF2B5EF4-FFF2-40B4-BE49-F238E27FC236}">
                <a16:creationId xmlns:a16="http://schemas.microsoft.com/office/drawing/2014/main" id="{9E434FDB-8747-40E5-BD04-E557B933D7B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858694" y="5794663"/>
            <a:ext cx="304800" cy="304800"/>
          </a:xfrm>
          <a:prstGeom prst="rect">
            <a:avLst/>
          </a:prstGeom>
        </p:spPr>
      </p:pic>
      <p:pic>
        <p:nvPicPr>
          <p:cNvPr id="7" name="图片 6">
            <a:extLst>
              <a:ext uri="{FF2B5EF4-FFF2-40B4-BE49-F238E27FC236}">
                <a16:creationId xmlns:a16="http://schemas.microsoft.com/office/drawing/2014/main" id="{4CAADCF9-A233-4AD5-AA85-F8A5FB09F65C}"/>
              </a:ext>
            </a:extLst>
          </p:cNvPr>
          <p:cNvPicPr>
            <a:picLocks noChangeAspect="1"/>
          </p:cNvPicPr>
          <p:nvPr/>
        </p:nvPicPr>
        <p:blipFill>
          <a:blip r:embed="rId11"/>
          <a:stretch>
            <a:fillRect/>
          </a:stretch>
        </p:blipFill>
        <p:spPr>
          <a:xfrm>
            <a:off x="0" y="3512572"/>
            <a:ext cx="12192000" cy="1953087"/>
          </a:xfrm>
          <a:prstGeom prst="rect">
            <a:avLst/>
          </a:prstGeom>
        </p:spPr>
      </p:pic>
      <p:sp>
        <p:nvSpPr>
          <p:cNvPr id="10" name="文本框 9">
            <a:extLst>
              <a:ext uri="{FF2B5EF4-FFF2-40B4-BE49-F238E27FC236}">
                <a16:creationId xmlns:a16="http://schemas.microsoft.com/office/drawing/2014/main" id="{CEC7C52E-3920-43A8-89DA-5685AD98C5B1}"/>
              </a:ext>
            </a:extLst>
          </p:cNvPr>
          <p:cNvSpPr txBox="1"/>
          <p:nvPr/>
        </p:nvSpPr>
        <p:spPr>
          <a:xfrm>
            <a:off x="0" y="2846075"/>
            <a:ext cx="6794090" cy="369332"/>
          </a:xfrm>
          <a:prstGeom prst="rect">
            <a:avLst/>
          </a:prstGeom>
          <a:noFill/>
        </p:spPr>
        <p:txBody>
          <a:bodyPr wrap="square" rtlCol="0">
            <a:spAutoFit/>
          </a:bodyPr>
          <a:lstStyle/>
          <a:p>
            <a:r>
              <a:rPr lang="en-US" altLang="zh-CN" dirty="0"/>
              <a:t>http://13.74.46.5:8000/rango/index/</a:t>
            </a:r>
            <a:r>
              <a:rPr lang="zh-CN" altLang="en-US" dirty="0"/>
              <a:t>我很荣幸能够参加您的面试</a:t>
            </a:r>
            <a:r>
              <a:rPr lang="en-US" altLang="zh-CN" dirty="0"/>
              <a:t>4</a:t>
            </a:r>
            <a:endParaRPr lang="zh-CN" altLang="en-US" dirty="0"/>
          </a:p>
        </p:txBody>
      </p:sp>
      <p:pic>
        <p:nvPicPr>
          <p:cNvPr id="12" name="图片 11">
            <a:extLst>
              <a:ext uri="{FF2B5EF4-FFF2-40B4-BE49-F238E27FC236}">
                <a16:creationId xmlns:a16="http://schemas.microsoft.com/office/drawing/2014/main" id="{050A4B05-ACBB-4F6B-B74B-AE9943CB9A25}"/>
              </a:ext>
            </a:extLst>
          </p:cNvPr>
          <p:cNvPicPr>
            <a:picLocks noChangeAspect="1"/>
          </p:cNvPicPr>
          <p:nvPr/>
        </p:nvPicPr>
        <p:blipFill>
          <a:blip r:embed="rId12"/>
          <a:stretch>
            <a:fillRect/>
          </a:stretch>
        </p:blipFill>
        <p:spPr>
          <a:xfrm>
            <a:off x="4807959" y="52800"/>
            <a:ext cx="4301633" cy="2746826"/>
          </a:xfrm>
          <a:prstGeom prst="rect">
            <a:avLst/>
          </a:prstGeom>
        </p:spPr>
      </p:pic>
      <p:pic>
        <p:nvPicPr>
          <p:cNvPr id="15" name="图片 14">
            <a:extLst>
              <a:ext uri="{FF2B5EF4-FFF2-40B4-BE49-F238E27FC236}">
                <a16:creationId xmlns:a16="http://schemas.microsoft.com/office/drawing/2014/main" id="{0543C471-F45E-42AA-A89C-111EDEB660A5}"/>
              </a:ext>
            </a:extLst>
          </p:cNvPr>
          <p:cNvPicPr>
            <a:picLocks noChangeAspect="1"/>
          </p:cNvPicPr>
          <p:nvPr/>
        </p:nvPicPr>
        <p:blipFill>
          <a:blip r:embed="rId13"/>
          <a:stretch>
            <a:fillRect/>
          </a:stretch>
        </p:blipFill>
        <p:spPr>
          <a:xfrm>
            <a:off x="0" y="3162398"/>
            <a:ext cx="12192000" cy="307068"/>
          </a:xfrm>
          <a:prstGeom prst="rect">
            <a:avLst/>
          </a:prstGeom>
        </p:spPr>
      </p:pic>
      <p:sp>
        <p:nvSpPr>
          <p:cNvPr id="16" name="矩形: 圆角 15">
            <a:extLst>
              <a:ext uri="{FF2B5EF4-FFF2-40B4-BE49-F238E27FC236}">
                <a16:creationId xmlns:a16="http://schemas.microsoft.com/office/drawing/2014/main" id="{7A874FEF-C560-485A-8C06-669EAA0134F3}"/>
              </a:ext>
            </a:extLst>
          </p:cNvPr>
          <p:cNvSpPr/>
          <p:nvPr/>
        </p:nvSpPr>
        <p:spPr>
          <a:xfrm>
            <a:off x="0" y="4068283"/>
            <a:ext cx="1219200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22356E58-02B2-491E-AEC7-F15B07039A61}"/>
              </a:ext>
            </a:extLst>
          </p:cNvPr>
          <p:cNvSpPr/>
          <p:nvPr/>
        </p:nvSpPr>
        <p:spPr>
          <a:xfrm>
            <a:off x="0" y="3137788"/>
            <a:ext cx="12192000" cy="36880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B65C5CB3-BDCD-4D0E-873D-AC0103B468FC}"/>
              </a:ext>
            </a:extLst>
          </p:cNvPr>
          <p:cNvCxnSpPr/>
          <p:nvPr/>
        </p:nvCxnSpPr>
        <p:spPr>
          <a:xfrm>
            <a:off x="2343662" y="3696929"/>
            <a:ext cx="1382764"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D733B3C3-33FE-4F77-933E-0C63D73C6AA1}"/>
              </a:ext>
            </a:extLst>
          </p:cNvPr>
          <p:cNvCxnSpPr/>
          <p:nvPr/>
        </p:nvCxnSpPr>
        <p:spPr>
          <a:xfrm>
            <a:off x="2309249" y="5093108"/>
            <a:ext cx="1382764"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3" name="直接连接符 22">
            <a:extLst>
              <a:ext uri="{FF2B5EF4-FFF2-40B4-BE49-F238E27FC236}">
                <a16:creationId xmlns:a16="http://schemas.microsoft.com/office/drawing/2014/main" id="{932961DF-DB0C-4134-BD05-44763CF66738}"/>
              </a:ext>
            </a:extLst>
          </p:cNvPr>
          <p:cNvCxnSpPr/>
          <p:nvPr/>
        </p:nvCxnSpPr>
        <p:spPr>
          <a:xfrm>
            <a:off x="2309249" y="5304502"/>
            <a:ext cx="1382764"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25" name="文本框 24">
            <a:extLst>
              <a:ext uri="{FF2B5EF4-FFF2-40B4-BE49-F238E27FC236}">
                <a16:creationId xmlns:a16="http://schemas.microsoft.com/office/drawing/2014/main" id="{7E9626AE-A06E-4443-BC7A-3835211E8B3E}"/>
              </a:ext>
            </a:extLst>
          </p:cNvPr>
          <p:cNvSpPr txBox="1"/>
          <p:nvPr/>
        </p:nvSpPr>
        <p:spPr>
          <a:xfrm>
            <a:off x="185365"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7" name="文本框 26">
            <a:extLst>
              <a:ext uri="{FF2B5EF4-FFF2-40B4-BE49-F238E27FC236}">
                <a16:creationId xmlns:a16="http://schemas.microsoft.com/office/drawing/2014/main" id="{33ACE51D-B5ED-4615-9019-DDF027C9FA06}"/>
              </a:ext>
            </a:extLst>
          </p:cNvPr>
          <p:cNvSpPr txBox="1"/>
          <p:nvPr/>
        </p:nvSpPr>
        <p:spPr>
          <a:xfrm>
            <a:off x="773421" y="357876"/>
            <a:ext cx="1005403"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演示</a:t>
            </a:r>
          </a:p>
        </p:txBody>
      </p:sp>
      <p:cxnSp>
        <p:nvCxnSpPr>
          <p:cNvPr id="29" name="直接连接符 28">
            <a:extLst>
              <a:ext uri="{FF2B5EF4-FFF2-40B4-BE49-F238E27FC236}">
                <a16:creationId xmlns:a16="http://schemas.microsoft.com/office/drawing/2014/main" id="{35740AA5-CAFE-4DFA-8165-1CBAD626FB27}"/>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98ED3DA-0796-449C-B28A-C39439CB199D}"/>
              </a:ext>
            </a:extLst>
          </p:cNvPr>
          <p:cNvSpPr txBox="1"/>
          <p:nvPr/>
        </p:nvSpPr>
        <p:spPr>
          <a:xfrm>
            <a:off x="526026" y="6185483"/>
            <a:ext cx="6135328" cy="369332"/>
          </a:xfrm>
          <a:prstGeom prst="rect">
            <a:avLst/>
          </a:prstGeom>
          <a:noFill/>
        </p:spPr>
        <p:txBody>
          <a:bodyPr wrap="square">
            <a:spAutoFit/>
          </a:bodyPr>
          <a:lstStyle/>
          <a:p>
            <a:r>
              <a:rPr lang="zh-CN" altLang="en-US" dirty="0"/>
              <a:t>我很荣幸能够参加您的面试</a:t>
            </a:r>
            <a:r>
              <a:rPr lang="en-US" altLang="zh-CN" dirty="0"/>
              <a:t>4</a:t>
            </a:r>
            <a:endParaRPr lang="zh-CN" altLang="en-US" dirty="0"/>
          </a:p>
        </p:txBody>
      </p:sp>
      <p:sp>
        <p:nvSpPr>
          <p:cNvPr id="32" name="文本框 31">
            <a:extLst>
              <a:ext uri="{FF2B5EF4-FFF2-40B4-BE49-F238E27FC236}">
                <a16:creationId xmlns:a16="http://schemas.microsoft.com/office/drawing/2014/main" id="{EC613A41-F334-49C7-8A3A-737D1E4D857A}"/>
              </a:ext>
            </a:extLst>
          </p:cNvPr>
          <p:cNvSpPr txBox="1"/>
          <p:nvPr/>
        </p:nvSpPr>
        <p:spPr>
          <a:xfrm>
            <a:off x="4336026" y="6185483"/>
            <a:ext cx="6135328" cy="369332"/>
          </a:xfrm>
          <a:prstGeom prst="rect">
            <a:avLst/>
          </a:prstGeom>
          <a:noFill/>
        </p:spPr>
        <p:txBody>
          <a:bodyPr wrap="square">
            <a:spAutoFit/>
          </a:bodyPr>
          <a:lstStyle/>
          <a:p>
            <a:r>
              <a:rPr lang="zh-CN" altLang="en-US" dirty="0"/>
              <a:t>我很荣幸</a:t>
            </a:r>
            <a:r>
              <a:rPr lang="en-US" altLang="zh-CN" dirty="0"/>
              <a:t>3</a:t>
            </a:r>
            <a:r>
              <a:rPr lang="zh-CN" altLang="en-US" dirty="0"/>
              <a:t>能够参加</a:t>
            </a:r>
            <a:r>
              <a:rPr lang="en-US" altLang="zh-CN" dirty="0"/>
              <a:t>2</a:t>
            </a:r>
            <a:r>
              <a:rPr lang="zh-CN" altLang="en-US" dirty="0"/>
              <a:t>您的面试</a:t>
            </a:r>
            <a:r>
              <a:rPr lang="en-US" altLang="zh-CN" dirty="0"/>
              <a:t>4</a:t>
            </a:r>
            <a:endParaRPr lang="zh-CN" altLang="en-US" dirty="0"/>
          </a:p>
        </p:txBody>
      </p:sp>
      <p:pic>
        <p:nvPicPr>
          <p:cNvPr id="33" name="我叫海绵宝宝">
            <a:hlinkClick r:id="" action="ppaction://media"/>
            <a:extLst>
              <a:ext uri="{FF2B5EF4-FFF2-40B4-BE49-F238E27FC236}">
                <a16:creationId xmlns:a16="http://schemas.microsoft.com/office/drawing/2014/main" id="{1ECDCD5D-D884-40BE-B7CC-A64572490D74}"/>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9929243" y="5794663"/>
            <a:ext cx="304800" cy="304800"/>
          </a:xfrm>
          <a:prstGeom prst="rect">
            <a:avLst/>
          </a:prstGeom>
        </p:spPr>
      </p:pic>
      <p:sp>
        <p:nvSpPr>
          <p:cNvPr id="35" name="文本框 34">
            <a:extLst>
              <a:ext uri="{FF2B5EF4-FFF2-40B4-BE49-F238E27FC236}">
                <a16:creationId xmlns:a16="http://schemas.microsoft.com/office/drawing/2014/main" id="{5D4377AD-DD87-45C1-92CC-6276E27E7BD9}"/>
              </a:ext>
            </a:extLst>
          </p:cNvPr>
          <p:cNvSpPr txBox="1"/>
          <p:nvPr/>
        </p:nvSpPr>
        <p:spPr>
          <a:xfrm>
            <a:off x="9370137" y="6185483"/>
            <a:ext cx="1700980" cy="369332"/>
          </a:xfrm>
          <a:prstGeom prst="rect">
            <a:avLst/>
          </a:prstGeom>
          <a:noFill/>
        </p:spPr>
        <p:txBody>
          <a:bodyPr wrap="square">
            <a:spAutoFit/>
          </a:bodyPr>
          <a:lstStyle/>
          <a:p>
            <a:r>
              <a:rPr lang="zh-CN" altLang="en-US" dirty="0"/>
              <a:t>我叫海绵</a:t>
            </a:r>
            <a:r>
              <a:rPr lang="zh-CN" altLang="en-US" dirty="0">
                <a:solidFill>
                  <a:schemeClr val="accent6">
                    <a:lumMod val="60000"/>
                    <a:lumOff val="40000"/>
                  </a:schemeClr>
                </a:solidFill>
              </a:rPr>
              <a:t>宝宝</a:t>
            </a:r>
          </a:p>
        </p:txBody>
      </p:sp>
      <p:pic>
        <p:nvPicPr>
          <p:cNvPr id="6" name="宝宝#4_521336_gen">
            <a:hlinkClick r:id="" action="ppaction://media"/>
            <a:extLst>
              <a:ext uri="{FF2B5EF4-FFF2-40B4-BE49-F238E27FC236}">
                <a16:creationId xmlns:a16="http://schemas.microsoft.com/office/drawing/2014/main" id="{CAFA328F-BE95-49B7-A22D-B8519E453CAB}"/>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11546656" y="5794663"/>
            <a:ext cx="304800" cy="304800"/>
          </a:xfrm>
          <a:prstGeom prst="rect">
            <a:avLst/>
          </a:prstGeom>
        </p:spPr>
      </p:pic>
      <p:sp>
        <p:nvSpPr>
          <p:cNvPr id="24" name="文本框 23">
            <a:extLst>
              <a:ext uri="{FF2B5EF4-FFF2-40B4-BE49-F238E27FC236}">
                <a16:creationId xmlns:a16="http://schemas.microsoft.com/office/drawing/2014/main" id="{0CCB65B1-45F8-4329-8AAE-F504871486F5}"/>
              </a:ext>
            </a:extLst>
          </p:cNvPr>
          <p:cNvSpPr txBox="1"/>
          <p:nvPr/>
        </p:nvSpPr>
        <p:spPr>
          <a:xfrm>
            <a:off x="11347552" y="6185483"/>
            <a:ext cx="703008" cy="369332"/>
          </a:xfrm>
          <a:prstGeom prst="rect">
            <a:avLst/>
          </a:prstGeom>
          <a:noFill/>
        </p:spPr>
        <p:txBody>
          <a:bodyPr wrap="square">
            <a:spAutoFit/>
          </a:bodyPr>
          <a:lstStyle/>
          <a:p>
            <a:r>
              <a:rPr lang="zh-CN" altLang="en-US" dirty="0"/>
              <a:t>宝宝</a:t>
            </a:r>
          </a:p>
        </p:txBody>
      </p:sp>
    </p:spTree>
    <p:extLst>
      <p:ext uri="{BB962C8B-B14F-4D97-AF65-F5344CB8AC3E}">
        <p14:creationId xmlns:p14="http://schemas.microsoft.com/office/powerpoint/2010/main" val="3462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4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58" fill="hold"/>
                                        <p:tgtEl>
                                          <p:spTgt spid="3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4"/>
                </p:tgtEl>
              </p:cMediaNode>
            </p:audio>
            <p:audio>
              <p:cMediaNode vol="80000">
                <p:cTn id="21" fill="hold" display="0">
                  <p:stCondLst>
                    <p:cond delay="indefinite"/>
                  </p:stCondLst>
                  <p:endCondLst>
                    <p:cond evt="onStopAudio" delay="0">
                      <p:tgtEl>
                        <p:sldTgt/>
                      </p:tgtEl>
                    </p:cond>
                  </p:endCondLst>
                </p:cTn>
                <p:tgtEl>
                  <p:spTgt spid="33"/>
                </p:tgtEl>
              </p:cMediaNode>
            </p:audio>
            <p:audio>
              <p:cMediaNode vol="80000">
                <p:cTn id="22"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V="1">
            <a:off x="8224966" y="4377286"/>
            <a:ext cx="2466335" cy="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7027936" y="3111489"/>
            <a:ext cx="3757760" cy="646331"/>
          </a:xfrm>
          <a:prstGeom prst="rect">
            <a:avLst/>
          </a:prstGeom>
          <a:noFill/>
        </p:spPr>
        <p:txBody>
          <a:bodyPr wrap="none" rtlCol="0">
            <a:spAutoFit/>
          </a:bodyPr>
          <a:lstStyle/>
          <a:p>
            <a:pPr algn="r"/>
            <a:r>
              <a:rPr lang="en-US" altLang="zh-CN" sz="3600" b="1" dirty="0">
                <a:solidFill>
                  <a:schemeClr val="tx1">
                    <a:lumMod val="75000"/>
                    <a:lumOff val="25000"/>
                  </a:schemeClr>
                </a:solidFill>
                <a:latin typeface="华文楷体" panose="02010600040101010101" pitchFamily="2" charset="-122"/>
                <a:ea typeface="华文楷体" panose="02010600040101010101" pitchFamily="2" charset="-122"/>
              </a:rPr>
              <a:t>5.</a:t>
            </a: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算法和代码基础</a:t>
            </a: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5433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251820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2659513"/>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3"/>
          <p:cNvCxnSpPr/>
          <p:nvPr/>
        </p:nvCxnSpPr>
        <p:spPr>
          <a:xfrm>
            <a:off x="8892125" y="4136874"/>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5"/>
          <p:cNvSpPr txBox="1"/>
          <p:nvPr/>
        </p:nvSpPr>
        <p:spPr>
          <a:xfrm>
            <a:off x="7001713" y="3193782"/>
            <a:ext cx="3877985" cy="830997"/>
          </a:xfrm>
          <a:prstGeom prst="rect">
            <a:avLst/>
          </a:prstGeom>
          <a:noFill/>
        </p:spPr>
        <p:txBody>
          <a:bodyPr wrap="none" rtlCol="0">
            <a:spAutoFit/>
          </a:bodyPr>
          <a:lstStyle/>
          <a:p>
            <a:pPr algn="r"/>
            <a:r>
              <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rPr>
              <a:t>感谢您的聆听</a:t>
            </a:r>
          </a:p>
        </p:txBody>
      </p:sp>
    </p:spTree>
    <p:extLst>
      <p:ext uri="{BB962C8B-B14F-4D97-AF65-F5344CB8AC3E}">
        <p14:creationId xmlns:p14="http://schemas.microsoft.com/office/powerpoint/2010/main" val="147602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0">
            <a:extLst>
              <a:ext uri="{FF2B5EF4-FFF2-40B4-BE49-F238E27FC236}">
                <a16:creationId xmlns:a16="http://schemas.microsoft.com/office/drawing/2014/main" id="{CD7D146B-156B-4B0E-875C-418DF35A0B5F}"/>
              </a:ext>
            </a:extLst>
          </p:cNvPr>
          <p:cNvSpPr txBox="1"/>
          <p:nvPr/>
        </p:nvSpPr>
        <p:spPr>
          <a:xfrm>
            <a:off x="0" y="873825"/>
            <a:ext cx="12050486" cy="461665"/>
          </a:xfrm>
          <a:prstGeom prst="rect">
            <a:avLst/>
          </a:prstGeom>
          <a:noFill/>
          <a:ln>
            <a:noFill/>
          </a:ln>
        </p:spPr>
        <p:txBody>
          <a:bodyPr wrap="square" rtlCol="0">
            <a:spAutoFit/>
          </a:bodyPr>
          <a:lstStyle/>
          <a:p>
            <a:r>
              <a:rPr lang="en-US" altLang="zh-CN" sz="2400" b="1" dirty="0">
                <a:solidFill>
                  <a:schemeClr val="tx1">
                    <a:lumMod val="75000"/>
                    <a:lumOff val="25000"/>
                  </a:schemeClr>
                </a:solidFill>
                <a:latin typeface="STKaiti" charset="-122"/>
                <a:ea typeface="STKaiti" charset="-122"/>
                <a:cs typeface="STKaiti" charset="-122"/>
              </a:rPr>
              <a:t>	related work</a:t>
            </a:r>
            <a:endParaRPr lang="zh-CN" altLang="en-US" sz="2400" b="1" dirty="0">
              <a:solidFill>
                <a:schemeClr val="tx1">
                  <a:lumMod val="75000"/>
                  <a:lumOff val="25000"/>
                </a:schemeClr>
              </a:solidFill>
              <a:latin typeface="STKaiti" charset="-122"/>
              <a:ea typeface="STKaiti" charset="-122"/>
              <a:cs typeface="STKaiti" charset="-122"/>
            </a:endParaRPr>
          </a:p>
        </p:txBody>
      </p:sp>
      <p:sp>
        <p:nvSpPr>
          <p:cNvPr id="11" name="文本框 10">
            <a:extLst>
              <a:ext uri="{FF2B5EF4-FFF2-40B4-BE49-F238E27FC236}">
                <a16:creationId xmlns:a16="http://schemas.microsoft.com/office/drawing/2014/main" id="{88FB3910-72EA-4AF6-A961-68ED2C86DCC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研究问题</a:t>
            </a:r>
          </a:p>
        </p:txBody>
      </p:sp>
      <p:cxnSp>
        <p:nvCxnSpPr>
          <p:cNvPr id="13" name="直接连接符 12">
            <a:extLst>
              <a:ext uri="{FF2B5EF4-FFF2-40B4-BE49-F238E27FC236}">
                <a16:creationId xmlns:a16="http://schemas.microsoft.com/office/drawing/2014/main" id="{5510CFC6-DCF0-4EA6-B321-58F667D3895A}"/>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089547F-8599-4443-A10D-B3DB0E311ADF}"/>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AA2002A2-D318-4AEB-BBAC-70E6B9EE75E7}"/>
              </a:ext>
            </a:extLst>
          </p:cNvPr>
          <p:cNvPicPr>
            <a:picLocks noChangeAspect="1"/>
          </p:cNvPicPr>
          <p:nvPr/>
        </p:nvPicPr>
        <p:blipFill>
          <a:blip r:embed="rId2"/>
          <a:stretch>
            <a:fillRect/>
          </a:stretch>
        </p:blipFill>
        <p:spPr>
          <a:xfrm>
            <a:off x="0" y="2417977"/>
            <a:ext cx="6686550" cy="2247201"/>
          </a:xfrm>
          <a:prstGeom prst="rect">
            <a:avLst/>
          </a:prstGeom>
        </p:spPr>
      </p:pic>
      <p:sp>
        <p:nvSpPr>
          <p:cNvPr id="9" name="文本框 8">
            <a:extLst>
              <a:ext uri="{FF2B5EF4-FFF2-40B4-BE49-F238E27FC236}">
                <a16:creationId xmlns:a16="http://schemas.microsoft.com/office/drawing/2014/main" id="{2B4B05F6-CB19-403F-A357-AA305492944D}"/>
              </a:ext>
            </a:extLst>
          </p:cNvPr>
          <p:cNvSpPr txBox="1"/>
          <p:nvPr/>
        </p:nvSpPr>
        <p:spPr>
          <a:xfrm>
            <a:off x="1850362" y="4810946"/>
            <a:ext cx="2647896" cy="307777"/>
          </a:xfrm>
          <a:prstGeom prst="rect">
            <a:avLst/>
          </a:prstGeom>
          <a:noFill/>
        </p:spPr>
        <p:txBody>
          <a:bodyPr wrap="square" rtlCol="0">
            <a:spAutoFit/>
          </a:bodyPr>
          <a:lstStyle/>
          <a:p>
            <a:r>
              <a:rPr lang="zh-CN" altLang="en-US" sz="1400" dirty="0"/>
              <a:t>图</a:t>
            </a:r>
            <a:r>
              <a:rPr lang="en-US" altLang="zh-CN" sz="1400" dirty="0"/>
              <a:t>1 </a:t>
            </a:r>
            <a:r>
              <a:rPr lang="zh-CN" altLang="en-US" sz="1400" dirty="0"/>
              <a:t>模型结构角度研究跨语言</a:t>
            </a:r>
          </a:p>
        </p:txBody>
      </p:sp>
      <p:pic>
        <p:nvPicPr>
          <p:cNvPr id="17" name="图片 16">
            <a:extLst>
              <a:ext uri="{FF2B5EF4-FFF2-40B4-BE49-F238E27FC236}">
                <a16:creationId xmlns:a16="http://schemas.microsoft.com/office/drawing/2014/main" id="{ADB39572-3975-4138-A9F5-F83701839A50}"/>
              </a:ext>
            </a:extLst>
          </p:cNvPr>
          <p:cNvPicPr>
            <a:picLocks noChangeAspect="1"/>
          </p:cNvPicPr>
          <p:nvPr/>
        </p:nvPicPr>
        <p:blipFill>
          <a:blip r:embed="rId3"/>
          <a:stretch>
            <a:fillRect/>
          </a:stretch>
        </p:blipFill>
        <p:spPr>
          <a:xfrm>
            <a:off x="8193344" y="1978469"/>
            <a:ext cx="2802661" cy="2832477"/>
          </a:xfrm>
          <a:prstGeom prst="rect">
            <a:avLst/>
          </a:prstGeom>
        </p:spPr>
      </p:pic>
      <p:sp>
        <p:nvSpPr>
          <p:cNvPr id="18" name="文本框 17">
            <a:extLst>
              <a:ext uri="{FF2B5EF4-FFF2-40B4-BE49-F238E27FC236}">
                <a16:creationId xmlns:a16="http://schemas.microsoft.com/office/drawing/2014/main" id="{E7094A06-6B1A-4D35-9FF0-6176F1345284}"/>
              </a:ext>
            </a:extLst>
          </p:cNvPr>
          <p:cNvSpPr txBox="1"/>
          <p:nvPr/>
        </p:nvSpPr>
        <p:spPr>
          <a:xfrm>
            <a:off x="8460567" y="4810946"/>
            <a:ext cx="2487649" cy="307777"/>
          </a:xfrm>
          <a:prstGeom prst="rect">
            <a:avLst/>
          </a:prstGeom>
          <a:noFill/>
        </p:spPr>
        <p:txBody>
          <a:bodyPr wrap="square" rtlCol="0">
            <a:spAutoFit/>
          </a:bodyPr>
          <a:lstStyle/>
          <a:p>
            <a:r>
              <a:rPr lang="zh-CN" altLang="en-US" sz="1400" dirty="0"/>
              <a:t>图</a:t>
            </a:r>
            <a:r>
              <a:rPr lang="en-US" altLang="zh-CN" sz="1400" dirty="0"/>
              <a:t>2 PPG</a:t>
            </a:r>
            <a:r>
              <a:rPr lang="zh-CN" altLang="en-US" sz="1400" dirty="0"/>
              <a:t>角度研究跨语言</a:t>
            </a:r>
          </a:p>
        </p:txBody>
      </p:sp>
      <p:cxnSp>
        <p:nvCxnSpPr>
          <p:cNvPr id="20" name="直接连接符 19">
            <a:extLst>
              <a:ext uri="{FF2B5EF4-FFF2-40B4-BE49-F238E27FC236}">
                <a16:creationId xmlns:a16="http://schemas.microsoft.com/office/drawing/2014/main" id="{E7BC3138-DB1F-42DA-BC65-C710885C320C}"/>
              </a:ext>
            </a:extLst>
          </p:cNvPr>
          <p:cNvCxnSpPr>
            <a:cxnSpLocks/>
          </p:cNvCxnSpPr>
          <p:nvPr/>
        </p:nvCxnSpPr>
        <p:spPr>
          <a:xfrm>
            <a:off x="7385233" y="1614336"/>
            <a:ext cx="0" cy="4195567"/>
          </a:xfrm>
          <a:prstGeom prst="line">
            <a:avLst/>
          </a:prstGeom>
          <a:ln w="28575">
            <a:solidFill>
              <a:srgbClr val="002060"/>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55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9CDDCA-E11B-4FBF-918E-69139E46C5FC}"/>
              </a:ext>
            </a:extLst>
          </p:cNvPr>
          <p:cNvSpPr/>
          <p:nvPr/>
        </p:nvSpPr>
        <p:spPr>
          <a:xfrm>
            <a:off x="0" y="-93720"/>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D1B06D-7042-4E2B-97FE-83108B0D66CD}"/>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0">
            <a:extLst>
              <a:ext uri="{FF2B5EF4-FFF2-40B4-BE49-F238E27FC236}">
                <a16:creationId xmlns:a16="http://schemas.microsoft.com/office/drawing/2014/main" id="{CD7D146B-156B-4B0E-875C-418DF35A0B5F}"/>
              </a:ext>
            </a:extLst>
          </p:cNvPr>
          <p:cNvSpPr txBox="1"/>
          <p:nvPr/>
        </p:nvSpPr>
        <p:spPr>
          <a:xfrm>
            <a:off x="0" y="873825"/>
            <a:ext cx="12050486" cy="461665"/>
          </a:xfrm>
          <a:prstGeom prst="rect">
            <a:avLst/>
          </a:prstGeom>
          <a:noFill/>
          <a:ln>
            <a:noFill/>
          </a:ln>
        </p:spPr>
        <p:txBody>
          <a:bodyPr wrap="square" rtlCol="0">
            <a:spAutoFit/>
          </a:bodyPr>
          <a:lstStyle/>
          <a:p>
            <a:r>
              <a:rPr lang="en-US" altLang="zh-CN" sz="2400" b="1" dirty="0">
                <a:solidFill>
                  <a:schemeClr val="tx1">
                    <a:lumMod val="75000"/>
                    <a:lumOff val="25000"/>
                  </a:schemeClr>
                </a:solidFill>
                <a:latin typeface="STKaiti" charset="-122"/>
                <a:ea typeface="STKaiti" charset="-122"/>
                <a:cs typeface="STKaiti" charset="-122"/>
              </a:rPr>
              <a:t>	</a:t>
            </a:r>
            <a:endParaRPr lang="zh-CN" altLang="en-US" sz="2400" b="1" dirty="0">
              <a:solidFill>
                <a:schemeClr val="tx1">
                  <a:lumMod val="75000"/>
                  <a:lumOff val="25000"/>
                </a:schemeClr>
              </a:solidFill>
              <a:latin typeface="STKaiti" charset="-122"/>
              <a:ea typeface="STKaiti" charset="-122"/>
              <a:cs typeface="STKaiti" charset="-122"/>
            </a:endParaRPr>
          </a:p>
        </p:txBody>
      </p:sp>
      <p:sp>
        <p:nvSpPr>
          <p:cNvPr id="11" name="文本框 10">
            <a:extLst>
              <a:ext uri="{FF2B5EF4-FFF2-40B4-BE49-F238E27FC236}">
                <a16:creationId xmlns:a16="http://schemas.microsoft.com/office/drawing/2014/main" id="{88FB3910-72EA-4AF6-A961-68ED2C86DCC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研究问题</a:t>
            </a:r>
          </a:p>
        </p:txBody>
      </p:sp>
      <p:cxnSp>
        <p:nvCxnSpPr>
          <p:cNvPr id="13" name="直接连接符 12">
            <a:extLst>
              <a:ext uri="{FF2B5EF4-FFF2-40B4-BE49-F238E27FC236}">
                <a16:creationId xmlns:a16="http://schemas.microsoft.com/office/drawing/2014/main" id="{5510CFC6-DCF0-4EA6-B321-58F667D3895A}"/>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089547F-8599-4443-A10D-B3DB0E311ADF}"/>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2B4B05F6-CB19-403F-A357-AA305492944D}"/>
              </a:ext>
            </a:extLst>
          </p:cNvPr>
          <p:cNvSpPr txBox="1"/>
          <p:nvPr/>
        </p:nvSpPr>
        <p:spPr>
          <a:xfrm>
            <a:off x="2346422" y="6063391"/>
            <a:ext cx="2353541" cy="307777"/>
          </a:xfrm>
          <a:prstGeom prst="rect">
            <a:avLst/>
          </a:prstGeom>
          <a:noFill/>
        </p:spPr>
        <p:txBody>
          <a:bodyPr wrap="square" rtlCol="0">
            <a:spAutoFit/>
          </a:bodyPr>
          <a:lstStyle/>
          <a:p>
            <a:r>
              <a:rPr lang="zh-CN" altLang="en-US" sz="1400" dirty="0"/>
              <a:t>图</a:t>
            </a:r>
            <a:r>
              <a:rPr lang="en-US" altLang="zh-CN" sz="1400" dirty="0"/>
              <a:t>1 PPG</a:t>
            </a:r>
            <a:endParaRPr lang="zh-CN" altLang="en-US" sz="1400" dirty="0"/>
          </a:p>
        </p:txBody>
      </p:sp>
      <p:pic>
        <p:nvPicPr>
          <p:cNvPr id="17" name="图片 16">
            <a:extLst>
              <a:ext uri="{FF2B5EF4-FFF2-40B4-BE49-F238E27FC236}">
                <a16:creationId xmlns:a16="http://schemas.microsoft.com/office/drawing/2014/main" id="{ADB39572-3975-4138-A9F5-F83701839A50}"/>
              </a:ext>
            </a:extLst>
          </p:cNvPr>
          <p:cNvPicPr>
            <a:picLocks noChangeAspect="1"/>
          </p:cNvPicPr>
          <p:nvPr/>
        </p:nvPicPr>
        <p:blipFill>
          <a:blip r:embed="rId2"/>
          <a:stretch>
            <a:fillRect/>
          </a:stretch>
        </p:blipFill>
        <p:spPr>
          <a:xfrm>
            <a:off x="8193344" y="1978469"/>
            <a:ext cx="2802661" cy="2832477"/>
          </a:xfrm>
          <a:prstGeom prst="rect">
            <a:avLst/>
          </a:prstGeom>
        </p:spPr>
      </p:pic>
      <p:sp>
        <p:nvSpPr>
          <p:cNvPr id="18" name="文本框 17">
            <a:extLst>
              <a:ext uri="{FF2B5EF4-FFF2-40B4-BE49-F238E27FC236}">
                <a16:creationId xmlns:a16="http://schemas.microsoft.com/office/drawing/2014/main" id="{E7094A06-6B1A-4D35-9FF0-6176F1345284}"/>
              </a:ext>
            </a:extLst>
          </p:cNvPr>
          <p:cNvSpPr txBox="1"/>
          <p:nvPr/>
        </p:nvSpPr>
        <p:spPr>
          <a:xfrm>
            <a:off x="8642464" y="4810945"/>
            <a:ext cx="2353541" cy="307777"/>
          </a:xfrm>
          <a:prstGeom prst="rect">
            <a:avLst/>
          </a:prstGeom>
          <a:noFill/>
        </p:spPr>
        <p:txBody>
          <a:bodyPr wrap="square" rtlCol="0">
            <a:spAutoFit/>
          </a:bodyPr>
          <a:lstStyle/>
          <a:p>
            <a:r>
              <a:rPr lang="zh-CN" altLang="en-US" sz="1400" dirty="0"/>
              <a:t>图</a:t>
            </a:r>
            <a:r>
              <a:rPr lang="en-US" altLang="zh-CN" sz="1400" dirty="0"/>
              <a:t>2 </a:t>
            </a:r>
            <a:r>
              <a:rPr lang="zh-CN" altLang="en-US" sz="1400" dirty="0"/>
              <a:t>声学特征角度</a:t>
            </a:r>
          </a:p>
        </p:txBody>
      </p:sp>
      <p:pic>
        <p:nvPicPr>
          <p:cNvPr id="6" name="图片 5">
            <a:extLst>
              <a:ext uri="{FF2B5EF4-FFF2-40B4-BE49-F238E27FC236}">
                <a16:creationId xmlns:a16="http://schemas.microsoft.com/office/drawing/2014/main" id="{07F54A93-FE4B-498C-962F-AE57A297A077}"/>
              </a:ext>
            </a:extLst>
          </p:cNvPr>
          <p:cNvPicPr>
            <a:picLocks noChangeAspect="1"/>
          </p:cNvPicPr>
          <p:nvPr/>
        </p:nvPicPr>
        <p:blipFill>
          <a:blip r:embed="rId3"/>
          <a:stretch>
            <a:fillRect/>
          </a:stretch>
        </p:blipFill>
        <p:spPr>
          <a:xfrm>
            <a:off x="3691277" y="1425354"/>
            <a:ext cx="3520683" cy="4368369"/>
          </a:xfrm>
          <a:prstGeom prst="rect">
            <a:avLst/>
          </a:prstGeom>
        </p:spPr>
      </p:pic>
      <p:pic>
        <p:nvPicPr>
          <p:cNvPr id="12" name="图片 11">
            <a:extLst>
              <a:ext uri="{FF2B5EF4-FFF2-40B4-BE49-F238E27FC236}">
                <a16:creationId xmlns:a16="http://schemas.microsoft.com/office/drawing/2014/main" id="{400FE089-99FE-490D-812D-68832DCE40F3}"/>
              </a:ext>
            </a:extLst>
          </p:cNvPr>
          <p:cNvPicPr>
            <a:picLocks noChangeAspect="1"/>
          </p:cNvPicPr>
          <p:nvPr/>
        </p:nvPicPr>
        <p:blipFill>
          <a:blip r:embed="rId4"/>
          <a:stretch>
            <a:fillRect/>
          </a:stretch>
        </p:blipFill>
        <p:spPr>
          <a:xfrm>
            <a:off x="79988" y="2389740"/>
            <a:ext cx="3611289" cy="2439596"/>
          </a:xfrm>
          <a:prstGeom prst="rect">
            <a:avLst/>
          </a:prstGeom>
        </p:spPr>
      </p:pic>
      <p:cxnSp>
        <p:nvCxnSpPr>
          <p:cNvPr id="15" name="直接连接符 14">
            <a:extLst>
              <a:ext uri="{FF2B5EF4-FFF2-40B4-BE49-F238E27FC236}">
                <a16:creationId xmlns:a16="http://schemas.microsoft.com/office/drawing/2014/main" id="{773120EF-6FA4-478C-82BA-99E482ABA6C9}"/>
              </a:ext>
            </a:extLst>
          </p:cNvPr>
          <p:cNvCxnSpPr>
            <a:cxnSpLocks/>
          </p:cNvCxnSpPr>
          <p:nvPr/>
        </p:nvCxnSpPr>
        <p:spPr>
          <a:xfrm>
            <a:off x="7586795" y="1598156"/>
            <a:ext cx="0" cy="4195567"/>
          </a:xfrm>
          <a:prstGeom prst="line">
            <a:avLst/>
          </a:prstGeom>
          <a:ln w="28575">
            <a:solidFill>
              <a:srgbClr val="002060"/>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8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9CDDCA-E11B-4FBF-918E-69139E46C5FC}"/>
              </a:ext>
            </a:extLst>
          </p:cNvPr>
          <p:cNvSpPr/>
          <p:nvPr/>
        </p:nvSpPr>
        <p:spPr>
          <a:xfrm>
            <a:off x="0" y="-93720"/>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D1B06D-7042-4E2B-97FE-83108B0D66CD}"/>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0">
            <a:extLst>
              <a:ext uri="{FF2B5EF4-FFF2-40B4-BE49-F238E27FC236}">
                <a16:creationId xmlns:a16="http://schemas.microsoft.com/office/drawing/2014/main" id="{CD7D146B-156B-4B0E-875C-418DF35A0B5F}"/>
              </a:ext>
            </a:extLst>
          </p:cNvPr>
          <p:cNvSpPr txBox="1"/>
          <p:nvPr/>
        </p:nvSpPr>
        <p:spPr>
          <a:xfrm>
            <a:off x="0" y="873825"/>
            <a:ext cx="12050486" cy="461665"/>
          </a:xfrm>
          <a:prstGeom prst="rect">
            <a:avLst/>
          </a:prstGeom>
          <a:noFill/>
          <a:ln>
            <a:noFill/>
          </a:ln>
        </p:spPr>
        <p:txBody>
          <a:bodyPr wrap="square" rtlCol="0">
            <a:spAutoFit/>
          </a:bodyPr>
          <a:lstStyle/>
          <a:p>
            <a:r>
              <a:rPr lang="en-US" altLang="zh-CN" sz="2400" b="1" dirty="0">
                <a:solidFill>
                  <a:schemeClr val="tx1">
                    <a:lumMod val="75000"/>
                    <a:lumOff val="25000"/>
                  </a:schemeClr>
                </a:solidFill>
                <a:latin typeface="STKaiti" charset="-122"/>
                <a:ea typeface="STKaiti" charset="-122"/>
                <a:cs typeface="STKaiti" charset="-122"/>
              </a:rPr>
              <a:t>	</a:t>
            </a:r>
            <a:endParaRPr lang="zh-CN" altLang="en-US" sz="2400" b="1" dirty="0">
              <a:solidFill>
                <a:schemeClr val="tx1">
                  <a:lumMod val="75000"/>
                  <a:lumOff val="25000"/>
                </a:schemeClr>
              </a:solidFill>
              <a:latin typeface="STKaiti" charset="-122"/>
              <a:ea typeface="STKaiti" charset="-122"/>
              <a:cs typeface="STKaiti" charset="-122"/>
            </a:endParaRPr>
          </a:p>
        </p:txBody>
      </p:sp>
      <p:sp>
        <p:nvSpPr>
          <p:cNvPr id="11" name="文本框 10">
            <a:extLst>
              <a:ext uri="{FF2B5EF4-FFF2-40B4-BE49-F238E27FC236}">
                <a16:creationId xmlns:a16="http://schemas.microsoft.com/office/drawing/2014/main" id="{88FB3910-72EA-4AF6-A961-68ED2C86DCC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研究问题</a:t>
            </a:r>
          </a:p>
        </p:txBody>
      </p:sp>
      <p:cxnSp>
        <p:nvCxnSpPr>
          <p:cNvPr id="13" name="直接连接符 12">
            <a:extLst>
              <a:ext uri="{FF2B5EF4-FFF2-40B4-BE49-F238E27FC236}">
                <a16:creationId xmlns:a16="http://schemas.microsoft.com/office/drawing/2014/main" id="{5510CFC6-DCF0-4EA6-B321-58F667D3895A}"/>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pic>
        <p:nvPicPr>
          <p:cNvPr id="4" name="图片 3" descr="社交网络的截图&#10;&#10;描述已自动生成">
            <a:extLst>
              <a:ext uri="{FF2B5EF4-FFF2-40B4-BE49-F238E27FC236}">
                <a16:creationId xmlns:a16="http://schemas.microsoft.com/office/drawing/2014/main" id="{5042591E-42CE-40D5-80D3-AF734BB80F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9301" y="849160"/>
            <a:ext cx="7722233" cy="5791676"/>
          </a:xfrm>
          <a:prstGeom prst="rect">
            <a:avLst/>
          </a:prstGeom>
        </p:spPr>
      </p:pic>
      <p:sp>
        <p:nvSpPr>
          <p:cNvPr id="6" name="文本框 5">
            <a:extLst>
              <a:ext uri="{FF2B5EF4-FFF2-40B4-BE49-F238E27FC236}">
                <a16:creationId xmlns:a16="http://schemas.microsoft.com/office/drawing/2014/main" id="{C07EF976-B271-44CF-9F98-D45D8416C12A}"/>
              </a:ext>
            </a:extLst>
          </p:cNvPr>
          <p:cNvSpPr txBox="1"/>
          <p:nvPr/>
        </p:nvSpPr>
        <p:spPr>
          <a:xfrm>
            <a:off x="8932605" y="4594701"/>
            <a:ext cx="2959511" cy="923330"/>
          </a:xfrm>
          <a:prstGeom prst="rect">
            <a:avLst/>
          </a:prstGeom>
          <a:noFill/>
        </p:spPr>
        <p:txBody>
          <a:bodyPr wrap="square" rtlCol="0">
            <a:spAutoFit/>
          </a:bodyPr>
          <a:lstStyle/>
          <a:p>
            <a:r>
              <a:rPr lang="zh-CN" altLang="en-US" dirty="0"/>
              <a:t>红色为英文语料英</a:t>
            </a:r>
            <a:r>
              <a:rPr lang="en-US" altLang="zh-CN" dirty="0"/>
              <a:t>PPG</a:t>
            </a:r>
            <a:r>
              <a:rPr lang="zh-CN" altLang="en-US" dirty="0"/>
              <a:t>分布</a:t>
            </a:r>
            <a:endParaRPr lang="en-US" altLang="zh-CN" dirty="0"/>
          </a:p>
          <a:p>
            <a:r>
              <a:rPr lang="zh-CN" altLang="en-US" dirty="0"/>
              <a:t>绿色为中文语料英</a:t>
            </a:r>
            <a:r>
              <a:rPr lang="en-US" altLang="zh-CN" dirty="0"/>
              <a:t>PPG</a:t>
            </a:r>
            <a:r>
              <a:rPr lang="zh-CN" altLang="en-US" dirty="0"/>
              <a:t>分布</a:t>
            </a:r>
            <a:endParaRPr lang="en-US" altLang="zh-CN" dirty="0"/>
          </a:p>
          <a:p>
            <a:r>
              <a:rPr lang="zh-CN" altLang="en-US" dirty="0"/>
              <a:t>分布并不完全相等</a:t>
            </a:r>
          </a:p>
        </p:txBody>
      </p:sp>
      <p:sp>
        <p:nvSpPr>
          <p:cNvPr id="2" name="文本框 1">
            <a:extLst>
              <a:ext uri="{FF2B5EF4-FFF2-40B4-BE49-F238E27FC236}">
                <a16:creationId xmlns:a16="http://schemas.microsoft.com/office/drawing/2014/main" id="{6089547F-8599-4443-A10D-B3DB0E311ADF}"/>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8362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9CDDCA-E11B-4FBF-918E-69139E46C5FC}"/>
              </a:ext>
            </a:extLst>
          </p:cNvPr>
          <p:cNvSpPr/>
          <p:nvPr/>
        </p:nvSpPr>
        <p:spPr>
          <a:xfrm>
            <a:off x="0" y="-93720"/>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D1B06D-7042-4E2B-97FE-83108B0D66CD}"/>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0">
            <a:extLst>
              <a:ext uri="{FF2B5EF4-FFF2-40B4-BE49-F238E27FC236}">
                <a16:creationId xmlns:a16="http://schemas.microsoft.com/office/drawing/2014/main" id="{CD7D146B-156B-4B0E-875C-418DF35A0B5F}"/>
              </a:ext>
            </a:extLst>
          </p:cNvPr>
          <p:cNvSpPr txBox="1"/>
          <p:nvPr/>
        </p:nvSpPr>
        <p:spPr>
          <a:xfrm>
            <a:off x="0" y="873825"/>
            <a:ext cx="12050486" cy="461665"/>
          </a:xfrm>
          <a:prstGeom prst="rect">
            <a:avLst/>
          </a:prstGeom>
          <a:noFill/>
          <a:ln>
            <a:noFill/>
          </a:ln>
        </p:spPr>
        <p:txBody>
          <a:bodyPr wrap="square" rtlCol="0">
            <a:spAutoFit/>
          </a:bodyPr>
          <a:lstStyle/>
          <a:p>
            <a:r>
              <a:rPr lang="en-US" altLang="zh-CN" sz="2400" b="1" dirty="0">
                <a:solidFill>
                  <a:schemeClr val="tx1">
                    <a:lumMod val="75000"/>
                    <a:lumOff val="25000"/>
                  </a:schemeClr>
                </a:solidFill>
                <a:latin typeface="STKaiti" charset="-122"/>
                <a:ea typeface="STKaiti" charset="-122"/>
                <a:cs typeface="STKaiti" charset="-122"/>
              </a:rPr>
              <a:t>	</a:t>
            </a:r>
            <a:endParaRPr lang="zh-CN" altLang="en-US" sz="2400" b="1" dirty="0">
              <a:solidFill>
                <a:schemeClr val="tx1">
                  <a:lumMod val="75000"/>
                  <a:lumOff val="25000"/>
                </a:schemeClr>
              </a:solidFill>
              <a:latin typeface="STKaiti" charset="-122"/>
              <a:ea typeface="STKaiti" charset="-122"/>
              <a:cs typeface="STKaiti" charset="-122"/>
            </a:endParaRPr>
          </a:p>
        </p:txBody>
      </p:sp>
      <p:sp>
        <p:nvSpPr>
          <p:cNvPr id="11" name="文本框 10">
            <a:extLst>
              <a:ext uri="{FF2B5EF4-FFF2-40B4-BE49-F238E27FC236}">
                <a16:creationId xmlns:a16="http://schemas.microsoft.com/office/drawing/2014/main" id="{88FB3910-72EA-4AF6-A961-68ED2C86DCCC}"/>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模型结构</a:t>
            </a:r>
          </a:p>
        </p:txBody>
      </p:sp>
      <p:cxnSp>
        <p:nvCxnSpPr>
          <p:cNvPr id="13" name="直接连接符 12">
            <a:extLst>
              <a:ext uri="{FF2B5EF4-FFF2-40B4-BE49-F238E27FC236}">
                <a16:creationId xmlns:a16="http://schemas.microsoft.com/office/drawing/2014/main" id="{5510CFC6-DCF0-4EA6-B321-58F667D3895A}"/>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6C95450-5FA0-42BE-97EF-9DACCC57A663}"/>
              </a:ext>
            </a:extLst>
          </p:cNvPr>
          <p:cNvSpPr txBox="1"/>
          <p:nvPr/>
        </p:nvSpPr>
        <p:spPr>
          <a:xfrm>
            <a:off x="736980" y="1725818"/>
            <a:ext cx="8672052" cy="2862322"/>
          </a:xfrm>
          <a:prstGeom prst="rect">
            <a:avLst/>
          </a:prstGeom>
          <a:noFill/>
        </p:spPr>
        <p:txBody>
          <a:bodyPr wrap="square" rtlCol="0">
            <a:spAutoFit/>
          </a:bodyPr>
          <a:lstStyle/>
          <a:p>
            <a:r>
              <a:rPr lang="zh-CN" altLang="en-US" dirty="0"/>
              <a:t>英文语料</a:t>
            </a:r>
            <a:r>
              <a:rPr lang="en-US" altLang="zh-CN" dirty="0"/>
              <a:t>PPG</a:t>
            </a:r>
            <a:r>
              <a:rPr lang="zh-CN" altLang="en-US" dirty="0"/>
              <a:t>和中文语料</a:t>
            </a:r>
            <a:r>
              <a:rPr lang="en-US" altLang="zh-CN" dirty="0"/>
              <a:t>PPG</a:t>
            </a:r>
            <a:r>
              <a:rPr lang="zh-CN" altLang="en-US" dirty="0"/>
              <a:t>关系分三类：</a:t>
            </a:r>
            <a:endParaRPr lang="en-US" altLang="zh-CN" dirty="0"/>
          </a:p>
          <a:p>
            <a:pPr marL="342900" indent="-342900">
              <a:buFont typeface="+mj-lt"/>
              <a:buAutoNum type="arabicPeriod"/>
            </a:pPr>
            <a:r>
              <a:rPr lang="zh-CN" altLang="en-US" dirty="0"/>
              <a:t>红色部分重合绿色部分</a:t>
            </a:r>
            <a:endParaRPr lang="en-US" altLang="zh-CN" dirty="0"/>
          </a:p>
          <a:p>
            <a:pPr marL="342900" indent="-342900">
              <a:buFont typeface="+mj-lt"/>
              <a:buAutoNum type="arabicPeriod"/>
            </a:pPr>
            <a:r>
              <a:rPr lang="zh-CN" altLang="en-US" dirty="0"/>
              <a:t>红色部分无绿色部分</a:t>
            </a:r>
            <a:endParaRPr lang="en-US" altLang="zh-CN" dirty="0"/>
          </a:p>
          <a:p>
            <a:pPr marL="342900" indent="-342900">
              <a:buFont typeface="+mj-lt"/>
              <a:buAutoNum type="arabicPeriod"/>
            </a:pPr>
            <a:r>
              <a:rPr lang="zh-CN" altLang="en-US" dirty="0"/>
              <a:t>绿色部分无红色部分</a:t>
            </a:r>
            <a:endParaRPr lang="en-US" altLang="zh-CN" dirty="0"/>
          </a:p>
          <a:p>
            <a:r>
              <a:rPr lang="zh-CN" altLang="en-US" dirty="0"/>
              <a:t>问题：</a:t>
            </a:r>
            <a:endParaRPr lang="en-US" altLang="zh-CN" dirty="0"/>
          </a:p>
          <a:p>
            <a:pPr marL="342900" indent="-342900">
              <a:buFont typeface="+mj-lt"/>
              <a:buAutoNum type="arabicPeriod"/>
            </a:pPr>
            <a:r>
              <a:rPr lang="en-US" altLang="zh-CN" dirty="0"/>
              <a:t>3</a:t>
            </a:r>
            <a:r>
              <a:rPr lang="zh-CN" altLang="en-US" dirty="0"/>
              <a:t>区域绿色</a:t>
            </a:r>
            <a:r>
              <a:rPr lang="en-US" altLang="zh-CN" dirty="0"/>
              <a:t>PPG</a:t>
            </a:r>
            <a:r>
              <a:rPr lang="zh-CN" altLang="en-US" dirty="0"/>
              <a:t>对英文发音无用，不适合参与训练</a:t>
            </a:r>
            <a:endParaRPr lang="en-US" altLang="zh-CN" dirty="0"/>
          </a:p>
          <a:p>
            <a:pPr marL="342900" indent="-342900">
              <a:buFont typeface="+mj-lt"/>
              <a:buAutoNum type="arabicPeriod"/>
            </a:pPr>
            <a:r>
              <a:rPr lang="en-US" altLang="zh-CN" dirty="0"/>
              <a:t>2</a:t>
            </a:r>
            <a:r>
              <a:rPr lang="zh-CN" altLang="en-US" dirty="0"/>
              <a:t>区域红色</a:t>
            </a:r>
            <a:r>
              <a:rPr lang="en-US" altLang="zh-CN" dirty="0"/>
              <a:t>PPG</a:t>
            </a:r>
            <a:r>
              <a:rPr lang="zh-CN" altLang="en-US" dirty="0"/>
              <a:t>绿色没有，中国人训练集未提供和测试所用分布不同</a:t>
            </a:r>
            <a:endParaRPr lang="en-US" altLang="zh-CN" dirty="0"/>
          </a:p>
          <a:p>
            <a:r>
              <a:rPr lang="zh-CN" altLang="en-US" dirty="0"/>
              <a:t>映射：</a:t>
            </a:r>
            <a:endParaRPr lang="en-US" altLang="zh-CN" dirty="0"/>
          </a:p>
          <a:p>
            <a:pPr marL="342900" indent="-342900">
              <a:buFont typeface="+mj-lt"/>
              <a:buAutoNum type="arabicPeriod"/>
            </a:pPr>
            <a:r>
              <a:rPr lang="en-US" altLang="zh-CN" dirty="0"/>
              <a:t>1</a:t>
            </a:r>
            <a:r>
              <a:rPr lang="zh-CN" altLang="en-US" dirty="0"/>
              <a:t>区域通过</a:t>
            </a:r>
            <a:r>
              <a:rPr lang="en-US" altLang="zh-CN" dirty="0"/>
              <a:t>PPG</a:t>
            </a:r>
            <a:r>
              <a:rPr lang="zh-CN" altLang="en-US" dirty="0"/>
              <a:t>对应映射</a:t>
            </a:r>
            <a:endParaRPr lang="en-US" altLang="zh-CN" dirty="0"/>
          </a:p>
          <a:p>
            <a:pPr marL="342900" indent="-342900">
              <a:buFont typeface="+mj-lt"/>
              <a:buAutoNum type="arabicPeriod"/>
            </a:pPr>
            <a:r>
              <a:rPr lang="en-US" altLang="zh-CN" dirty="0"/>
              <a:t>2</a:t>
            </a:r>
            <a:r>
              <a:rPr lang="zh-CN" altLang="en-US" dirty="0"/>
              <a:t>区域通过某种方法补上</a:t>
            </a:r>
            <a:endParaRPr lang="en-US" altLang="zh-CN" dirty="0"/>
          </a:p>
        </p:txBody>
      </p:sp>
      <p:pic>
        <p:nvPicPr>
          <p:cNvPr id="9" name="图片 8">
            <a:extLst>
              <a:ext uri="{FF2B5EF4-FFF2-40B4-BE49-F238E27FC236}">
                <a16:creationId xmlns:a16="http://schemas.microsoft.com/office/drawing/2014/main" id="{CABA6345-46FE-454F-8AB7-717CFD840445}"/>
              </a:ext>
            </a:extLst>
          </p:cNvPr>
          <p:cNvPicPr>
            <a:picLocks noChangeAspect="1"/>
          </p:cNvPicPr>
          <p:nvPr/>
        </p:nvPicPr>
        <p:blipFill>
          <a:blip r:embed="rId2"/>
          <a:stretch>
            <a:fillRect/>
          </a:stretch>
        </p:blipFill>
        <p:spPr>
          <a:xfrm>
            <a:off x="7978523" y="200315"/>
            <a:ext cx="3982420" cy="2939181"/>
          </a:xfrm>
          <a:prstGeom prst="rect">
            <a:avLst/>
          </a:prstGeom>
        </p:spPr>
      </p:pic>
      <p:sp>
        <p:nvSpPr>
          <p:cNvPr id="10" name="文本框 9">
            <a:extLst>
              <a:ext uri="{FF2B5EF4-FFF2-40B4-BE49-F238E27FC236}">
                <a16:creationId xmlns:a16="http://schemas.microsoft.com/office/drawing/2014/main" id="{40EFE2CC-55F8-4914-A45E-66D8DDE74FE5}"/>
              </a:ext>
            </a:extLst>
          </p:cNvPr>
          <p:cNvSpPr txBox="1"/>
          <p:nvPr/>
        </p:nvSpPr>
        <p:spPr>
          <a:xfrm>
            <a:off x="9011263" y="3203146"/>
            <a:ext cx="2512143" cy="307777"/>
          </a:xfrm>
          <a:prstGeom prst="rect">
            <a:avLst/>
          </a:prstGeom>
          <a:noFill/>
        </p:spPr>
        <p:txBody>
          <a:bodyPr wrap="square" rtlCol="0">
            <a:spAutoFit/>
          </a:bodyPr>
          <a:lstStyle/>
          <a:p>
            <a:r>
              <a:rPr lang="zh-CN" altLang="en-US" sz="1400" dirty="0"/>
              <a:t>少量句子</a:t>
            </a:r>
            <a:r>
              <a:rPr lang="en-US" altLang="zh-CN" sz="1400" dirty="0"/>
              <a:t>PPG</a:t>
            </a:r>
            <a:r>
              <a:rPr lang="zh-CN" altLang="en-US" sz="1400" dirty="0"/>
              <a:t>分布</a:t>
            </a:r>
            <a:r>
              <a:rPr lang="en-US" altLang="zh-CN" sz="1400" dirty="0"/>
              <a:t>T-SNE</a:t>
            </a:r>
            <a:endParaRPr lang="zh-CN" altLang="en-US" sz="1400" dirty="0"/>
          </a:p>
        </p:txBody>
      </p:sp>
      <p:sp>
        <p:nvSpPr>
          <p:cNvPr id="6" name="文本框 5">
            <a:extLst>
              <a:ext uri="{FF2B5EF4-FFF2-40B4-BE49-F238E27FC236}">
                <a16:creationId xmlns:a16="http://schemas.microsoft.com/office/drawing/2014/main" id="{74AD71EA-9007-457C-9937-E5A8C1A85027}"/>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3440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3720"/>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38">
            <a:extLst>
              <a:ext uri="{FF2B5EF4-FFF2-40B4-BE49-F238E27FC236}">
                <a16:creationId xmlns:a16="http://schemas.microsoft.com/office/drawing/2014/main" id="{B00CD7E9-B694-4770-99A3-67EDACBB24F9}"/>
              </a:ext>
            </a:extLst>
          </p:cNvPr>
          <p:cNvSpPr/>
          <p:nvPr/>
        </p:nvSpPr>
        <p:spPr>
          <a:xfrm>
            <a:off x="439019" y="2653822"/>
            <a:ext cx="2036995" cy="730019"/>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英文</a:t>
            </a:r>
            <a:r>
              <a:rPr kumimoji="1" lang="en-US" altLang="zh-CN" dirty="0">
                <a:latin typeface="Times New Roman" charset="0"/>
                <a:ea typeface="Times New Roman" charset="0"/>
                <a:cs typeface="Times New Roman" charset="0"/>
              </a:rPr>
              <a:t> ASR Corpus</a:t>
            </a:r>
            <a:endParaRPr kumimoji="1" lang="zh-CN" altLang="en-US" dirty="0">
              <a:latin typeface="Times New Roman" charset="0"/>
              <a:ea typeface="Times New Roman" charset="0"/>
              <a:cs typeface="Times New Roman" charset="0"/>
            </a:endParaRPr>
          </a:p>
        </p:txBody>
      </p:sp>
      <p:sp>
        <p:nvSpPr>
          <p:cNvPr id="5" name="圆角矩形 26">
            <a:extLst>
              <a:ext uri="{FF2B5EF4-FFF2-40B4-BE49-F238E27FC236}">
                <a16:creationId xmlns:a16="http://schemas.microsoft.com/office/drawing/2014/main" id="{6199A388-898C-44C3-8FE8-F7C536B3EE44}"/>
              </a:ext>
            </a:extLst>
          </p:cNvPr>
          <p:cNvSpPr/>
          <p:nvPr/>
        </p:nvSpPr>
        <p:spPr>
          <a:xfrm>
            <a:off x="439019" y="4549288"/>
            <a:ext cx="2036995" cy="897987"/>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英文</a:t>
            </a:r>
            <a:r>
              <a:rPr kumimoji="1" lang="en-US" altLang="zh-CN" dirty="0">
                <a:latin typeface="Times New Roman" charset="0"/>
                <a:ea typeface="Times New Roman" charset="0"/>
                <a:cs typeface="Times New Roman" charset="0"/>
              </a:rPr>
              <a:t>ASR Model Training</a:t>
            </a:r>
            <a:r>
              <a:rPr kumimoji="1" lang="zh-CN" altLang="en-US" dirty="0">
                <a:latin typeface="Times New Roman" charset="0"/>
                <a:ea typeface="Times New Roman" charset="0"/>
                <a:cs typeface="Times New Roman" charset="0"/>
              </a:rPr>
              <a:t>：英</a:t>
            </a:r>
            <a:r>
              <a:rPr kumimoji="1" lang="en-US" altLang="zh-CN" dirty="0">
                <a:latin typeface="Times New Roman" charset="0"/>
                <a:ea typeface="Times New Roman" charset="0"/>
                <a:cs typeface="Times New Roman" charset="0"/>
              </a:rPr>
              <a:t>PPG</a:t>
            </a:r>
            <a:endParaRPr kumimoji="1" lang="zh-CN" altLang="en-US" dirty="0">
              <a:latin typeface="Times New Roman" charset="0"/>
              <a:ea typeface="Times New Roman" charset="0"/>
              <a:cs typeface="Times New Roman" charset="0"/>
            </a:endParaRPr>
          </a:p>
        </p:txBody>
      </p:sp>
      <p:cxnSp>
        <p:nvCxnSpPr>
          <p:cNvPr id="7" name="直线箭头连接符 35">
            <a:extLst>
              <a:ext uri="{FF2B5EF4-FFF2-40B4-BE49-F238E27FC236}">
                <a16:creationId xmlns:a16="http://schemas.microsoft.com/office/drawing/2014/main" id="{DF9C71AC-C46A-4A6A-B417-D6210E02667C}"/>
              </a:ext>
            </a:extLst>
          </p:cNvPr>
          <p:cNvCxnSpPr>
            <a:cxnSpLocks/>
          </p:cNvCxnSpPr>
          <p:nvPr/>
        </p:nvCxnSpPr>
        <p:spPr>
          <a:xfrm>
            <a:off x="1135952" y="3460251"/>
            <a:ext cx="0" cy="104277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63F4B3B-07C8-4202-BB61-B6D3A3612468}"/>
              </a:ext>
            </a:extLst>
          </p:cNvPr>
          <p:cNvSpPr txBox="1"/>
          <p:nvPr/>
        </p:nvSpPr>
        <p:spPr>
          <a:xfrm>
            <a:off x="324267" y="3750874"/>
            <a:ext cx="8487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MFCC</a:t>
            </a:r>
            <a:endParaRPr lang="zh-CN" altLang="en-US" dirty="0">
              <a:latin typeface="Times New Roman" panose="02020603050405020304" pitchFamily="18" charset="0"/>
              <a:cs typeface="Times New Roman" panose="02020603050405020304" pitchFamily="18" charset="0"/>
            </a:endParaRPr>
          </a:p>
        </p:txBody>
      </p:sp>
      <p:cxnSp>
        <p:nvCxnSpPr>
          <p:cNvPr id="13" name="直线箭头连接符 35">
            <a:extLst>
              <a:ext uri="{FF2B5EF4-FFF2-40B4-BE49-F238E27FC236}">
                <a16:creationId xmlns:a16="http://schemas.microsoft.com/office/drawing/2014/main" id="{69B8980B-2C5E-47AB-BA14-052FF5583083}"/>
              </a:ext>
            </a:extLst>
          </p:cNvPr>
          <p:cNvCxnSpPr>
            <a:cxnSpLocks/>
          </p:cNvCxnSpPr>
          <p:nvPr/>
        </p:nvCxnSpPr>
        <p:spPr>
          <a:xfrm>
            <a:off x="1540947" y="3457957"/>
            <a:ext cx="0" cy="103991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79B7340-0828-435F-9D89-F7846E3CCE03}"/>
              </a:ext>
            </a:extLst>
          </p:cNvPr>
          <p:cNvSpPr txBox="1"/>
          <p:nvPr/>
        </p:nvSpPr>
        <p:spPr>
          <a:xfrm>
            <a:off x="1481491" y="3670606"/>
            <a:ext cx="106671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Phoneme</a:t>
            </a:r>
          </a:p>
          <a:p>
            <a:r>
              <a:rPr lang="en-US" altLang="zh-CN" dirty="0">
                <a:latin typeface="Times New Roman" panose="02020603050405020304" pitchFamily="18" charset="0"/>
                <a:cs typeface="Times New Roman" panose="02020603050405020304" pitchFamily="18" charset="0"/>
              </a:rPr>
              <a:t>Target</a:t>
            </a:r>
            <a:endParaRPr lang="zh-CN" altLang="en-US" dirty="0">
              <a:latin typeface="Times New Roman" panose="02020603050405020304" pitchFamily="18" charset="0"/>
              <a:cs typeface="Times New Roman" panose="02020603050405020304" pitchFamily="18" charset="0"/>
            </a:endParaRPr>
          </a:p>
        </p:txBody>
      </p:sp>
      <p:sp>
        <p:nvSpPr>
          <p:cNvPr id="16" name="圆角矩形 38">
            <a:extLst>
              <a:ext uri="{FF2B5EF4-FFF2-40B4-BE49-F238E27FC236}">
                <a16:creationId xmlns:a16="http://schemas.microsoft.com/office/drawing/2014/main" id="{4E6BF854-8173-4FB8-BE98-92F6F65D6500}"/>
              </a:ext>
            </a:extLst>
          </p:cNvPr>
          <p:cNvSpPr/>
          <p:nvPr/>
        </p:nvSpPr>
        <p:spPr>
          <a:xfrm>
            <a:off x="2722416" y="2653822"/>
            <a:ext cx="2036995" cy="730019"/>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中文</a:t>
            </a:r>
            <a:r>
              <a:rPr kumimoji="1" lang="en-US" altLang="zh-CN" dirty="0">
                <a:latin typeface="Times New Roman" charset="0"/>
                <a:ea typeface="Times New Roman" charset="0"/>
                <a:cs typeface="Times New Roman" charset="0"/>
              </a:rPr>
              <a:t> ASR Corpus</a:t>
            </a:r>
            <a:endParaRPr kumimoji="1" lang="zh-CN" altLang="en-US" dirty="0">
              <a:latin typeface="Times New Roman" charset="0"/>
              <a:ea typeface="Times New Roman" charset="0"/>
              <a:cs typeface="Times New Roman" charset="0"/>
            </a:endParaRPr>
          </a:p>
        </p:txBody>
      </p:sp>
      <p:sp>
        <p:nvSpPr>
          <p:cNvPr id="17" name="圆角矩形 26">
            <a:extLst>
              <a:ext uri="{FF2B5EF4-FFF2-40B4-BE49-F238E27FC236}">
                <a16:creationId xmlns:a16="http://schemas.microsoft.com/office/drawing/2014/main" id="{54464C30-88AF-4697-BAE0-9C00DFAA4315}"/>
              </a:ext>
            </a:extLst>
          </p:cNvPr>
          <p:cNvSpPr/>
          <p:nvPr/>
        </p:nvSpPr>
        <p:spPr>
          <a:xfrm>
            <a:off x="2722416" y="4549288"/>
            <a:ext cx="2036995" cy="897987"/>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中文</a:t>
            </a:r>
            <a:r>
              <a:rPr kumimoji="1" lang="en-US" altLang="zh-CN" dirty="0">
                <a:latin typeface="Times New Roman" charset="0"/>
                <a:ea typeface="Times New Roman" charset="0"/>
                <a:cs typeface="Times New Roman" charset="0"/>
              </a:rPr>
              <a:t>ASR Model Training</a:t>
            </a:r>
            <a:r>
              <a:rPr kumimoji="1" lang="zh-CN" altLang="en-US" dirty="0">
                <a:latin typeface="Times New Roman" charset="0"/>
                <a:ea typeface="Times New Roman" charset="0"/>
                <a:cs typeface="Times New Roman" charset="0"/>
              </a:rPr>
              <a:t>：中</a:t>
            </a:r>
            <a:r>
              <a:rPr kumimoji="1" lang="en-US" altLang="zh-CN" dirty="0">
                <a:latin typeface="Times New Roman" charset="0"/>
                <a:ea typeface="Times New Roman" charset="0"/>
                <a:cs typeface="Times New Roman" charset="0"/>
              </a:rPr>
              <a:t>PPG</a:t>
            </a:r>
            <a:endParaRPr kumimoji="1" lang="zh-CN" altLang="en-US" dirty="0">
              <a:latin typeface="Times New Roman" charset="0"/>
              <a:ea typeface="Times New Roman" charset="0"/>
              <a:cs typeface="Times New Roman" charset="0"/>
            </a:endParaRPr>
          </a:p>
        </p:txBody>
      </p:sp>
      <p:cxnSp>
        <p:nvCxnSpPr>
          <p:cNvPr id="18" name="直线箭头连接符 35">
            <a:extLst>
              <a:ext uri="{FF2B5EF4-FFF2-40B4-BE49-F238E27FC236}">
                <a16:creationId xmlns:a16="http://schemas.microsoft.com/office/drawing/2014/main" id="{38EC36ED-884E-43A0-8DB1-362CE312DFD8}"/>
              </a:ext>
            </a:extLst>
          </p:cNvPr>
          <p:cNvCxnSpPr>
            <a:cxnSpLocks/>
          </p:cNvCxnSpPr>
          <p:nvPr/>
        </p:nvCxnSpPr>
        <p:spPr>
          <a:xfrm>
            <a:off x="3419349" y="3460251"/>
            <a:ext cx="0" cy="104277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0BDDB03-84EE-4877-975F-BF5221977E0B}"/>
              </a:ext>
            </a:extLst>
          </p:cNvPr>
          <p:cNvSpPr txBox="1"/>
          <p:nvPr/>
        </p:nvSpPr>
        <p:spPr>
          <a:xfrm>
            <a:off x="2607664" y="3750874"/>
            <a:ext cx="8487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MFCC</a:t>
            </a:r>
            <a:endParaRPr lang="zh-CN" altLang="en-US" dirty="0">
              <a:latin typeface="Times New Roman" panose="02020603050405020304" pitchFamily="18" charset="0"/>
              <a:cs typeface="Times New Roman" panose="02020603050405020304" pitchFamily="18" charset="0"/>
            </a:endParaRPr>
          </a:p>
        </p:txBody>
      </p:sp>
      <p:cxnSp>
        <p:nvCxnSpPr>
          <p:cNvPr id="20" name="直线箭头连接符 35">
            <a:extLst>
              <a:ext uri="{FF2B5EF4-FFF2-40B4-BE49-F238E27FC236}">
                <a16:creationId xmlns:a16="http://schemas.microsoft.com/office/drawing/2014/main" id="{4EB87BFA-8590-4D0E-B888-1FD2A09D9528}"/>
              </a:ext>
            </a:extLst>
          </p:cNvPr>
          <p:cNvCxnSpPr>
            <a:cxnSpLocks/>
          </p:cNvCxnSpPr>
          <p:nvPr/>
        </p:nvCxnSpPr>
        <p:spPr>
          <a:xfrm>
            <a:off x="3824344" y="3457957"/>
            <a:ext cx="0" cy="103991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1D27AB8-FCD8-4539-90EE-42C4011F807F}"/>
              </a:ext>
            </a:extLst>
          </p:cNvPr>
          <p:cNvSpPr txBox="1"/>
          <p:nvPr/>
        </p:nvSpPr>
        <p:spPr>
          <a:xfrm>
            <a:off x="3764888" y="3670606"/>
            <a:ext cx="106671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Phoneme</a:t>
            </a:r>
          </a:p>
          <a:p>
            <a:r>
              <a:rPr lang="en-US" altLang="zh-CN" dirty="0">
                <a:latin typeface="Times New Roman" panose="02020603050405020304" pitchFamily="18" charset="0"/>
                <a:cs typeface="Times New Roman" panose="02020603050405020304" pitchFamily="18" charset="0"/>
              </a:rPr>
              <a:t>Target</a:t>
            </a:r>
            <a:endParaRPr lang="zh-CN" altLang="en-US" dirty="0">
              <a:latin typeface="Times New Roman" panose="02020603050405020304" pitchFamily="18" charset="0"/>
              <a:cs typeface="Times New Roman" panose="02020603050405020304" pitchFamily="18" charset="0"/>
            </a:endParaRPr>
          </a:p>
        </p:txBody>
      </p:sp>
      <p:sp>
        <p:nvSpPr>
          <p:cNvPr id="23" name="圆角矩形 38">
            <a:extLst>
              <a:ext uri="{FF2B5EF4-FFF2-40B4-BE49-F238E27FC236}">
                <a16:creationId xmlns:a16="http://schemas.microsoft.com/office/drawing/2014/main" id="{4B1E2635-C4A4-4FFE-BAC4-2DDE52FA629E}"/>
              </a:ext>
            </a:extLst>
          </p:cNvPr>
          <p:cNvSpPr/>
          <p:nvPr/>
        </p:nvSpPr>
        <p:spPr>
          <a:xfrm>
            <a:off x="5565045" y="864971"/>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中文</a:t>
            </a:r>
            <a:r>
              <a:rPr lang="en-US" altLang="zh-CN" dirty="0"/>
              <a:t> TTS Corpus</a:t>
            </a:r>
            <a:endParaRPr kumimoji="1" lang="zh-CN" altLang="en-US" dirty="0">
              <a:latin typeface="Times New Roman" charset="0"/>
              <a:ea typeface="Times New Roman" charset="0"/>
              <a:cs typeface="Times New Roman" charset="0"/>
            </a:endParaRPr>
          </a:p>
        </p:txBody>
      </p:sp>
      <p:sp>
        <p:nvSpPr>
          <p:cNvPr id="28" name="圆角矩形 38">
            <a:extLst>
              <a:ext uri="{FF2B5EF4-FFF2-40B4-BE49-F238E27FC236}">
                <a16:creationId xmlns:a16="http://schemas.microsoft.com/office/drawing/2014/main" id="{CDE48D4C-B92E-431D-9FFA-53C213EB7CCD}"/>
              </a:ext>
            </a:extLst>
          </p:cNvPr>
          <p:cNvSpPr/>
          <p:nvPr/>
        </p:nvSpPr>
        <p:spPr>
          <a:xfrm>
            <a:off x="8303329" y="820726"/>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英文</a:t>
            </a:r>
            <a:r>
              <a:rPr lang="en-US" altLang="zh-CN" dirty="0"/>
              <a:t> TTS Corpus</a:t>
            </a:r>
            <a:endParaRPr kumimoji="1" lang="zh-CN" altLang="en-US" dirty="0">
              <a:latin typeface="Times New Roman" charset="0"/>
              <a:ea typeface="Times New Roman" charset="0"/>
              <a:cs typeface="Times New Roman" charset="0"/>
            </a:endParaRPr>
          </a:p>
        </p:txBody>
      </p:sp>
      <p:sp>
        <p:nvSpPr>
          <p:cNvPr id="30" name="圆角矩形 26">
            <a:extLst>
              <a:ext uri="{FF2B5EF4-FFF2-40B4-BE49-F238E27FC236}">
                <a16:creationId xmlns:a16="http://schemas.microsoft.com/office/drawing/2014/main" id="{E4479E46-E4AA-4EC3-A4BE-71DD35669C7F}"/>
              </a:ext>
            </a:extLst>
          </p:cNvPr>
          <p:cNvSpPr/>
          <p:nvPr/>
        </p:nvSpPr>
        <p:spPr>
          <a:xfrm>
            <a:off x="6695255" y="2246719"/>
            <a:ext cx="1413181" cy="897987"/>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英文</a:t>
            </a:r>
            <a:r>
              <a:rPr kumimoji="1" lang="en-US" altLang="zh-CN" dirty="0">
                <a:latin typeface="Times New Roman" charset="0"/>
                <a:ea typeface="Times New Roman" charset="0"/>
                <a:cs typeface="Times New Roman" charset="0"/>
              </a:rPr>
              <a:t>Trained</a:t>
            </a:r>
          </a:p>
          <a:p>
            <a:pPr algn="ctr"/>
            <a:r>
              <a:rPr kumimoji="1" lang="en-US" altLang="zh-CN" dirty="0">
                <a:latin typeface="Times New Roman" charset="0"/>
                <a:ea typeface="Times New Roman" charset="0"/>
                <a:cs typeface="Times New Roman" charset="0"/>
              </a:rPr>
              <a:t>ASR Model</a:t>
            </a:r>
            <a:endParaRPr kumimoji="1" lang="zh-CN" altLang="en-US" dirty="0">
              <a:latin typeface="Times New Roman" charset="0"/>
              <a:ea typeface="Times New Roman" charset="0"/>
              <a:cs typeface="Times New Roman" charset="0"/>
            </a:endParaRPr>
          </a:p>
        </p:txBody>
      </p:sp>
      <p:sp>
        <p:nvSpPr>
          <p:cNvPr id="31" name="圆角矩形 26">
            <a:extLst>
              <a:ext uri="{FF2B5EF4-FFF2-40B4-BE49-F238E27FC236}">
                <a16:creationId xmlns:a16="http://schemas.microsoft.com/office/drawing/2014/main" id="{36481DA1-CC59-4F79-BB5B-EE3884016325}"/>
              </a:ext>
            </a:extLst>
          </p:cNvPr>
          <p:cNvSpPr/>
          <p:nvPr/>
        </p:nvSpPr>
        <p:spPr>
          <a:xfrm>
            <a:off x="8150429" y="2246719"/>
            <a:ext cx="1413181" cy="897987"/>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中文</a:t>
            </a:r>
            <a:r>
              <a:rPr kumimoji="1" lang="en-US" altLang="zh-CN" dirty="0">
                <a:latin typeface="Times New Roman" charset="0"/>
                <a:ea typeface="Times New Roman" charset="0"/>
                <a:cs typeface="Times New Roman" charset="0"/>
              </a:rPr>
              <a:t>Trained</a:t>
            </a:r>
          </a:p>
          <a:p>
            <a:pPr algn="ctr"/>
            <a:r>
              <a:rPr kumimoji="1" lang="en-US" altLang="zh-CN" dirty="0">
                <a:latin typeface="Times New Roman" charset="0"/>
                <a:ea typeface="Times New Roman" charset="0"/>
                <a:cs typeface="Times New Roman" charset="0"/>
              </a:rPr>
              <a:t>ASR Model</a:t>
            </a:r>
            <a:endParaRPr kumimoji="1" lang="zh-CN" altLang="en-US" dirty="0">
              <a:latin typeface="Times New Roman" charset="0"/>
              <a:ea typeface="Times New Roman" charset="0"/>
              <a:cs typeface="Times New Roman" charset="0"/>
            </a:endParaRPr>
          </a:p>
        </p:txBody>
      </p:sp>
      <p:cxnSp>
        <p:nvCxnSpPr>
          <p:cNvPr id="33" name="直线箭头连接符 35">
            <a:extLst>
              <a:ext uri="{FF2B5EF4-FFF2-40B4-BE49-F238E27FC236}">
                <a16:creationId xmlns:a16="http://schemas.microsoft.com/office/drawing/2014/main" id="{53A3D748-32C1-48F0-AEE6-1B280C4FD7B7}"/>
              </a:ext>
            </a:extLst>
          </p:cNvPr>
          <p:cNvCxnSpPr>
            <a:cxnSpLocks/>
          </p:cNvCxnSpPr>
          <p:nvPr/>
        </p:nvCxnSpPr>
        <p:spPr>
          <a:xfrm>
            <a:off x="7056604" y="1782377"/>
            <a:ext cx="1093825" cy="4643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9483156-4353-4B2B-8C31-2717E613052C}"/>
              </a:ext>
            </a:extLst>
          </p:cNvPr>
          <p:cNvSpPr txBox="1"/>
          <p:nvPr/>
        </p:nvSpPr>
        <p:spPr>
          <a:xfrm>
            <a:off x="7166035" y="1755232"/>
            <a:ext cx="884697" cy="4169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MFCC</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664B58E6-F968-4B04-83F2-7EA20EB6AEC3}"/>
              </a:ext>
            </a:extLst>
          </p:cNvPr>
          <p:cNvSpPr txBox="1"/>
          <p:nvPr/>
        </p:nvSpPr>
        <p:spPr>
          <a:xfrm>
            <a:off x="8441272" y="1755232"/>
            <a:ext cx="884697" cy="4169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MFCC</a:t>
            </a:r>
            <a:endParaRPr lang="zh-CN" altLang="en-US" dirty="0">
              <a:latin typeface="Times New Roman" panose="02020603050405020304" pitchFamily="18" charset="0"/>
              <a:cs typeface="Times New Roman" panose="02020603050405020304" pitchFamily="18" charset="0"/>
            </a:endParaRPr>
          </a:p>
        </p:txBody>
      </p:sp>
      <p:cxnSp>
        <p:nvCxnSpPr>
          <p:cNvPr id="40" name="直线箭头连接符 35">
            <a:extLst>
              <a:ext uri="{FF2B5EF4-FFF2-40B4-BE49-F238E27FC236}">
                <a16:creationId xmlns:a16="http://schemas.microsoft.com/office/drawing/2014/main" id="{E050B0AB-D44B-49D2-98A2-7AD8386C8D09}"/>
              </a:ext>
            </a:extLst>
          </p:cNvPr>
          <p:cNvCxnSpPr>
            <a:cxnSpLocks/>
          </p:cNvCxnSpPr>
          <p:nvPr/>
        </p:nvCxnSpPr>
        <p:spPr>
          <a:xfrm flipH="1">
            <a:off x="8150429" y="1755232"/>
            <a:ext cx="837146" cy="49148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圆角矩形 56">
            <a:extLst>
              <a:ext uri="{FF2B5EF4-FFF2-40B4-BE49-F238E27FC236}">
                <a16:creationId xmlns:a16="http://schemas.microsoft.com/office/drawing/2014/main" id="{7618484F-30FE-473E-859E-241597100664}"/>
              </a:ext>
            </a:extLst>
          </p:cNvPr>
          <p:cNvSpPr/>
          <p:nvPr/>
        </p:nvSpPr>
        <p:spPr>
          <a:xfrm>
            <a:off x="6180418" y="3621793"/>
            <a:ext cx="1869166" cy="519747"/>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中文</a:t>
            </a:r>
            <a:r>
              <a:rPr lang="en-US" altLang="zh-CN" dirty="0"/>
              <a:t>Corpus</a:t>
            </a:r>
          </a:p>
          <a:p>
            <a:pPr algn="ctr"/>
            <a:r>
              <a:rPr lang="zh-CN" altLang="en-US" dirty="0"/>
              <a:t>双语</a:t>
            </a:r>
            <a:r>
              <a:rPr lang="en-US" altLang="zh-CN" dirty="0"/>
              <a:t>-PPGs</a:t>
            </a:r>
            <a:endParaRPr kumimoji="1" lang="en-US" altLang="zh-CN" dirty="0">
              <a:latin typeface="Times New Roman" charset="0"/>
              <a:ea typeface="Times New Roman" charset="0"/>
              <a:cs typeface="Times New Roman" charset="0"/>
            </a:endParaRPr>
          </a:p>
        </p:txBody>
      </p:sp>
      <p:sp>
        <p:nvSpPr>
          <p:cNvPr id="44" name="圆角矩形 56">
            <a:extLst>
              <a:ext uri="{FF2B5EF4-FFF2-40B4-BE49-F238E27FC236}">
                <a16:creationId xmlns:a16="http://schemas.microsoft.com/office/drawing/2014/main" id="{526C568C-E5DA-4012-A184-E2D8CEA4DE7E}"/>
              </a:ext>
            </a:extLst>
          </p:cNvPr>
          <p:cNvSpPr/>
          <p:nvPr/>
        </p:nvSpPr>
        <p:spPr>
          <a:xfrm>
            <a:off x="8226365" y="3609048"/>
            <a:ext cx="1869166" cy="519747"/>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英文</a:t>
            </a:r>
            <a:r>
              <a:rPr lang="en-US" altLang="zh-CN" dirty="0"/>
              <a:t>Corpus</a:t>
            </a:r>
          </a:p>
          <a:p>
            <a:pPr algn="ctr"/>
            <a:r>
              <a:rPr lang="zh-CN" altLang="en-US" dirty="0"/>
              <a:t>双语</a:t>
            </a:r>
            <a:r>
              <a:rPr lang="en-US" altLang="zh-CN" dirty="0"/>
              <a:t>-PPGs</a:t>
            </a:r>
            <a:endParaRPr kumimoji="1" lang="en-US" altLang="zh-CN" dirty="0">
              <a:latin typeface="Times New Roman" charset="0"/>
              <a:ea typeface="Times New Roman" charset="0"/>
              <a:cs typeface="Times New Roman" charset="0"/>
            </a:endParaRPr>
          </a:p>
        </p:txBody>
      </p:sp>
      <p:cxnSp>
        <p:nvCxnSpPr>
          <p:cNvPr id="46" name="直线箭头连接符 35">
            <a:extLst>
              <a:ext uri="{FF2B5EF4-FFF2-40B4-BE49-F238E27FC236}">
                <a16:creationId xmlns:a16="http://schemas.microsoft.com/office/drawing/2014/main" id="{10618D9A-5A33-49C0-9556-ADE29A685350}"/>
              </a:ext>
            </a:extLst>
          </p:cNvPr>
          <p:cNvCxnSpPr>
            <a:cxnSpLocks/>
          </p:cNvCxnSpPr>
          <p:nvPr/>
        </p:nvCxnSpPr>
        <p:spPr>
          <a:xfrm flipH="1">
            <a:off x="8150429" y="3116595"/>
            <a:ext cx="758488" cy="5051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35">
            <a:extLst>
              <a:ext uri="{FF2B5EF4-FFF2-40B4-BE49-F238E27FC236}">
                <a16:creationId xmlns:a16="http://schemas.microsoft.com/office/drawing/2014/main" id="{AD53A681-D1D4-4465-A70E-0AFC3470C0B4}"/>
              </a:ext>
            </a:extLst>
          </p:cNvPr>
          <p:cNvCxnSpPr>
            <a:cxnSpLocks/>
          </p:cNvCxnSpPr>
          <p:nvPr/>
        </p:nvCxnSpPr>
        <p:spPr>
          <a:xfrm>
            <a:off x="7384918" y="3144706"/>
            <a:ext cx="765511" cy="47708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0B0525C-9713-4166-9860-8945D9FA66F5}"/>
              </a:ext>
            </a:extLst>
          </p:cNvPr>
          <p:cNvSpPr txBox="1"/>
          <p:nvPr/>
        </p:nvSpPr>
        <p:spPr>
          <a:xfrm>
            <a:off x="7115001" y="3239716"/>
            <a:ext cx="88469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拼接</a:t>
            </a:r>
          </a:p>
        </p:txBody>
      </p:sp>
      <p:sp>
        <p:nvSpPr>
          <p:cNvPr id="52" name="文本框 51">
            <a:extLst>
              <a:ext uri="{FF2B5EF4-FFF2-40B4-BE49-F238E27FC236}">
                <a16:creationId xmlns:a16="http://schemas.microsoft.com/office/drawing/2014/main" id="{77DB9EC3-EB73-4FBE-9669-8127FB26081B}"/>
              </a:ext>
            </a:extLst>
          </p:cNvPr>
          <p:cNvSpPr txBox="1"/>
          <p:nvPr/>
        </p:nvSpPr>
        <p:spPr>
          <a:xfrm>
            <a:off x="8501403" y="3213541"/>
            <a:ext cx="88469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拼接</a:t>
            </a:r>
          </a:p>
        </p:txBody>
      </p:sp>
      <p:sp>
        <p:nvSpPr>
          <p:cNvPr id="55" name="圆角矩形 38">
            <a:extLst>
              <a:ext uri="{FF2B5EF4-FFF2-40B4-BE49-F238E27FC236}">
                <a16:creationId xmlns:a16="http://schemas.microsoft.com/office/drawing/2014/main" id="{BA30CE7D-18EB-411A-83FE-4642B49370A3}"/>
              </a:ext>
            </a:extLst>
          </p:cNvPr>
          <p:cNvSpPr/>
          <p:nvPr/>
        </p:nvSpPr>
        <p:spPr>
          <a:xfrm>
            <a:off x="7080589" y="5703975"/>
            <a:ext cx="2159934" cy="934506"/>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中国人的虚拟英文</a:t>
            </a:r>
            <a:r>
              <a:rPr lang="en-US" altLang="zh-CN" dirty="0"/>
              <a:t> Corpus + B-PPGs</a:t>
            </a:r>
            <a:endParaRPr kumimoji="1" lang="zh-CN" altLang="en-US" dirty="0">
              <a:latin typeface="Times New Roman" charset="0"/>
              <a:ea typeface="Times New Roman" charset="0"/>
              <a:cs typeface="Times New Roman" charset="0"/>
            </a:endParaRPr>
          </a:p>
        </p:txBody>
      </p:sp>
      <p:sp>
        <p:nvSpPr>
          <p:cNvPr id="56" name="圆角矩形 26">
            <a:extLst>
              <a:ext uri="{FF2B5EF4-FFF2-40B4-BE49-F238E27FC236}">
                <a16:creationId xmlns:a16="http://schemas.microsoft.com/office/drawing/2014/main" id="{60837455-8BE4-4317-B943-07CAD9F6C8BD}"/>
              </a:ext>
            </a:extLst>
          </p:cNvPr>
          <p:cNvSpPr/>
          <p:nvPr/>
        </p:nvSpPr>
        <p:spPr>
          <a:xfrm>
            <a:off x="6489294" y="4480455"/>
            <a:ext cx="3342961" cy="982409"/>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charset="0"/>
                <a:ea typeface="Times New Roman" charset="0"/>
                <a:cs typeface="Times New Roman" charset="0"/>
              </a:rPr>
              <a:t>根据</a:t>
            </a:r>
            <a:r>
              <a:rPr kumimoji="1" lang="en-US" altLang="zh-CN" dirty="0">
                <a:latin typeface="Times New Roman" charset="0"/>
                <a:ea typeface="Times New Roman" charset="0"/>
                <a:cs typeface="Times New Roman" charset="0"/>
              </a:rPr>
              <a:t>B-PPG</a:t>
            </a:r>
            <a:r>
              <a:rPr kumimoji="1" lang="zh-CN" altLang="en-US" dirty="0">
                <a:latin typeface="Times New Roman" charset="0"/>
                <a:ea typeface="Times New Roman" charset="0"/>
                <a:cs typeface="Times New Roman" charset="0"/>
              </a:rPr>
              <a:t>的</a:t>
            </a:r>
            <a:r>
              <a:rPr kumimoji="1" lang="en-US" altLang="zh-CN" dirty="0">
                <a:latin typeface="Times New Roman" charset="0"/>
                <a:ea typeface="Times New Roman" charset="0"/>
                <a:cs typeface="Times New Roman" charset="0"/>
              </a:rPr>
              <a:t>KL Distance</a:t>
            </a:r>
            <a:r>
              <a:rPr kumimoji="1" lang="zh-CN" altLang="en-US" dirty="0">
                <a:latin typeface="Times New Roman" charset="0"/>
                <a:ea typeface="Times New Roman" charset="0"/>
                <a:cs typeface="Times New Roman" charset="0"/>
              </a:rPr>
              <a:t>，寻找英文</a:t>
            </a:r>
            <a:r>
              <a:rPr kumimoji="1" lang="en-US" altLang="zh-CN" dirty="0">
                <a:latin typeface="Times New Roman" charset="0"/>
                <a:ea typeface="Times New Roman" charset="0"/>
                <a:cs typeface="Times New Roman" charset="0"/>
              </a:rPr>
              <a:t>Corpus</a:t>
            </a:r>
            <a:r>
              <a:rPr kumimoji="1" lang="zh-CN" altLang="en-US" dirty="0">
                <a:latin typeface="Times New Roman" charset="0"/>
                <a:ea typeface="Times New Roman" charset="0"/>
                <a:cs typeface="Times New Roman" charset="0"/>
              </a:rPr>
              <a:t>每一帧对应的中文</a:t>
            </a:r>
            <a:r>
              <a:rPr kumimoji="1" lang="en-US" altLang="zh-CN" dirty="0">
                <a:latin typeface="Times New Roman" charset="0"/>
                <a:ea typeface="Times New Roman" charset="0"/>
                <a:cs typeface="Times New Roman" charset="0"/>
              </a:rPr>
              <a:t>Corpus</a:t>
            </a:r>
            <a:r>
              <a:rPr kumimoji="1" lang="zh-CN" altLang="en-US" dirty="0">
                <a:latin typeface="Times New Roman" charset="0"/>
                <a:ea typeface="Times New Roman" charset="0"/>
                <a:cs typeface="Times New Roman" charset="0"/>
              </a:rPr>
              <a:t>的每一帧</a:t>
            </a:r>
          </a:p>
        </p:txBody>
      </p:sp>
      <p:cxnSp>
        <p:nvCxnSpPr>
          <p:cNvPr id="58" name="直线箭头连接符 35">
            <a:extLst>
              <a:ext uri="{FF2B5EF4-FFF2-40B4-BE49-F238E27FC236}">
                <a16:creationId xmlns:a16="http://schemas.microsoft.com/office/drawing/2014/main" id="{0CF37345-EAB6-46FE-860A-46691C1532E5}"/>
              </a:ext>
            </a:extLst>
          </p:cNvPr>
          <p:cNvCxnSpPr>
            <a:cxnSpLocks/>
          </p:cNvCxnSpPr>
          <p:nvPr/>
        </p:nvCxnSpPr>
        <p:spPr>
          <a:xfrm>
            <a:off x="8156237" y="3967055"/>
            <a:ext cx="0" cy="51340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35">
            <a:extLst>
              <a:ext uri="{FF2B5EF4-FFF2-40B4-BE49-F238E27FC236}">
                <a16:creationId xmlns:a16="http://schemas.microsoft.com/office/drawing/2014/main" id="{E37A36D9-37F5-40E8-A302-D33A4CD76D8A}"/>
              </a:ext>
            </a:extLst>
          </p:cNvPr>
          <p:cNvCxnSpPr>
            <a:cxnSpLocks/>
            <a:stCxn id="56" idx="2"/>
            <a:endCxn id="55" idx="0"/>
          </p:cNvCxnSpPr>
          <p:nvPr/>
        </p:nvCxnSpPr>
        <p:spPr>
          <a:xfrm flipH="1">
            <a:off x="8160556" y="5462864"/>
            <a:ext cx="219" cy="24111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88B119A3-55EC-470E-A379-CAA947AED54A}"/>
              </a:ext>
            </a:extLst>
          </p:cNvPr>
          <p:cNvSpPr txBox="1"/>
          <p:nvPr/>
        </p:nvSpPr>
        <p:spPr>
          <a:xfrm>
            <a:off x="8262891" y="4128795"/>
            <a:ext cx="3537206"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英数据</a:t>
            </a:r>
            <a:r>
              <a:rPr lang="en-US" altLang="zh-CN" sz="1200" dirty="0">
                <a:latin typeface="Times New Roman" panose="02020603050405020304" pitchFamily="18" charset="0"/>
                <a:cs typeface="Times New Roman" panose="02020603050405020304" pitchFamily="18" charset="0"/>
              </a:rPr>
              <a:t>B-PPGs</a:t>
            </a:r>
            <a:r>
              <a:rPr lang="zh-CN" altLang="en-US"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Linears</a:t>
            </a:r>
            <a:r>
              <a:rPr lang="zh-CN" altLang="en-US" sz="1200" dirty="0">
                <a:latin typeface="Times New Roman" panose="02020603050405020304" pitchFamily="18" charset="0"/>
                <a:cs typeface="Times New Roman" panose="02020603050405020304" pitchFamily="18" charset="0"/>
              </a:rPr>
              <a:t>；中数据</a:t>
            </a:r>
            <a:r>
              <a:rPr lang="en-US" altLang="zh-CN" sz="1200" dirty="0">
                <a:latin typeface="Times New Roman" panose="02020603050405020304" pitchFamily="18" charset="0"/>
                <a:cs typeface="Times New Roman" panose="02020603050405020304" pitchFamily="18" charset="0"/>
              </a:rPr>
              <a:t>B-PPGs</a:t>
            </a:r>
            <a:r>
              <a:rPr lang="zh-CN" altLang="en-US"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Linears</a:t>
            </a:r>
            <a:endParaRPr lang="zh-CN" altLang="en-US" sz="1200"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CEF55E1C-9921-4EEB-9D2D-CF7BFEC9D8A3}"/>
              </a:ext>
            </a:extLst>
          </p:cNvPr>
          <p:cNvSpPr txBox="1"/>
          <p:nvPr/>
        </p:nvSpPr>
        <p:spPr>
          <a:xfrm>
            <a:off x="8344149" y="5436689"/>
            <a:ext cx="3537206" cy="276999"/>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英数据</a:t>
            </a:r>
            <a:r>
              <a:rPr lang="en-US" altLang="zh-CN" sz="1200" dirty="0">
                <a:latin typeface="Times New Roman" panose="02020603050405020304" pitchFamily="18" charset="0"/>
                <a:cs typeface="Times New Roman" panose="02020603050405020304" pitchFamily="18" charset="0"/>
              </a:rPr>
              <a:t>B-PPGs</a:t>
            </a:r>
            <a:r>
              <a:rPr lang="zh-CN" altLang="en-US" sz="1200" dirty="0">
                <a:latin typeface="Times New Roman" panose="02020603050405020304" pitchFamily="18" charset="0"/>
                <a:cs typeface="Times New Roman" panose="02020603050405020304" pitchFamily="18" charset="0"/>
              </a:rPr>
              <a:t>，中数据</a:t>
            </a:r>
            <a:r>
              <a:rPr lang="en-US" altLang="zh-CN" sz="1200" dirty="0" err="1">
                <a:latin typeface="Times New Roman" panose="02020603050405020304" pitchFamily="18" charset="0"/>
                <a:cs typeface="Times New Roman" panose="02020603050405020304" pitchFamily="18" charset="0"/>
              </a:rPr>
              <a:t>Linears</a:t>
            </a:r>
            <a:endParaRPr lang="zh-CN" altLang="en-US" sz="1200" dirty="0">
              <a:latin typeface="Times New Roman" panose="02020603050405020304" pitchFamily="18" charset="0"/>
              <a:cs typeface="Times New Roman" panose="02020603050405020304" pitchFamily="18" charset="0"/>
            </a:endParaRPr>
          </a:p>
        </p:txBody>
      </p:sp>
      <p:sp>
        <p:nvSpPr>
          <p:cNvPr id="68" name="圆角矩形 33">
            <a:extLst>
              <a:ext uri="{FF2B5EF4-FFF2-40B4-BE49-F238E27FC236}">
                <a16:creationId xmlns:a16="http://schemas.microsoft.com/office/drawing/2014/main" id="{B8144802-72DE-4396-9B78-805A9FD249BD}"/>
              </a:ext>
            </a:extLst>
          </p:cNvPr>
          <p:cNvSpPr/>
          <p:nvPr/>
        </p:nvSpPr>
        <p:spPr>
          <a:xfrm>
            <a:off x="9061593" y="167113"/>
            <a:ext cx="267705" cy="237299"/>
          </a:xfrm>
          <a:prstGeom prst="roundRect">
            <a:avLst/>
          </a:prstGeom>
          <a:solidFill>
            <a:schemeClr val="accent4">
              <a:lumMod val="75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70" name="圆角矩形 46">
            <a:extLst>
              <a:ext uri="{FF2B5EF4-FFF2-40B4-BE49-F238E27FC236}">
                <a16:creationId xmlns:a16="http://schemas.microsoft.com/office/drawing/2014/main" id="{D9012987-11CF-4230-A32A-7813E332C9DA}"/>
              </a:ext>
            </a:extLst>
          </p:cNvPr>
          <p:cNvSpPr/>
          <p:nvPr/>
        </p:nvSpPr>
        <p:spPr>
          <a:xfrm>
            <a:off x="7726718" y="176042"/>
            <a:ext cx="261152" cy="219453"/>
          </a:xfrm>
          <a:prstGeom prst="roundRect">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72" name="圆角矩形 51">
            <a:extLst>
              <a:ext uri="{FF2B5EF4-FFF2-40B4-BE49-F238E27FC236}">
                <a16:creationId xmlns:a16="http://schemas.microsoft.com/office/drawing/2014/main" id="{63C97C1C-97D0-42DC-9EDA-B8751E735B6F}"/>
              </a:ext>
            </a:extLst>
          </p:cNvPr>
          <p:cNvSpPr/>
          <p:nvPr/>
        </p:nvSpPr>
        <p:spPr>
          <a:xfrm>
            <a:off x="10559349" y="157560"/>
            <a:ext cx="258645" cy="235708"/>
          </a:xfrm>
          <a:prstGeom prst="roundRect">
            <a:avLst/>
          </a:prstGeom>
          <a:solidFill>
            <a:schemeClr val="bg1">
              <a:lumMod val="6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charset="0"/>
              <a:ea typeface="Times New Roman" charset="0"/>
              <a:cs typeface="Times New Roman" charset="0"/>
            </a:endParaRPr>
          </a:p>
        </p:txBody>
      </p:sp>
      <p:sp>
        <p:nvSpPr>
          <p:cNvPr id="74" name="矩形 73">
            <a:extLst>
              <a:ext uri="{FF2B5EF4-FFF2-40B4-BE49-F238E27FC236}">
                <a16:creationId xmlns:a16="http://schemas.microsoft.com/office/drawing/2014/main" id="{5C925B7A-6FF7-42FE-8757-2AEA714E0ADB}"/>
              </a:ext>
            </a:extLst>
          </p:cNvPr>
          <p:cNvSpPr/>
          <p:nvPr/>
        </p:nvSpPr>
        <p:spPr>
          <a:xfrm>
            <a:off x="7987871" y="75933"/>
            <a:ext cx="1127430"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网络模块</a:t>
            </a:r>
          </a:p>
        </p:txBody>
      </p:sp>
      <p:sp>
        <p:nvSpPr>
          <p:cNvPr id="76" name="矩形 75">
            <a:extLst>
              <a:ext uri="{FF2B5EF4-FFF2-40B4-BE49-F238E27FC236}">
                <a16:creationId xmlns:a16="http://schemas.microsoft.com/office/drawing/2014/main" id="{22CCCF52-6C06-4605-A686-8C64F245A6AF}"/>
              </a:ext>
            </a:extLst>
          </p:cNvPr>
          <p:cNvSpPr/>
          <p:nvPr/>
        </p:nvSpPr>
        <p:spPr>
          <a:xfrm>
            <a:off x="9310029" y="78424"/>
            <a:ext cx="1247355" cy="397240"/>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输入输出端</a:t>
            </a:r>
          </a:p>
        </p:txBody>
      </p:sp>
      <p:sp>
        <p:nvSpPr>
          <p:cNvPr id="78" name="矩形 77">
            <a:extLst>
              <a:ext uri="{FF2B5EF4-FFF2-40B4-BE49-F238E27FC236}">
                <a16:creationId xmlns:a16="http://schemas.microsoft.com/office/drawing/2014/main" id="{22828DD5-EF60-4938-BBE6-7392CA6BDA77}"/>
              </a:ext>
            </a:extLst>
          </p:cNvPr>
          <p:cNvSpPr/>
          <p:nvPr/>
        </p:nvSpPr>
        <p:spPr>
          <a:xfrm>
            <a:off x="10828560" y="58324"/>
            <a:ext cx="1247355" cy="409979"/>
          </a:xfrm>
          <a:prstGeom prst="rect">
            <a:avLst/>
          </a:prstGeom>
        </p:spPr>
        <p:txBody>
          <a:bodyPr wrap="square">
            <a:spAutoFit/>
          </a:bodyPr>
          <a:lstStyle/>
          <a:p>
            <a:pPr>
              <a:lnSpc>
                <a:spcPct val="110000"/>
              </a:lnSpc>
            </a:pPr>
            <a:r>
              <a:rPr lang="zh-CN" altLang="en-US" sz="1600" b="1" dirty="0">
                <a:solidFill>
                  <a:schemeClr val="tx1">
                    <a:lumMod val="75000"/>
                    <a:lumOff val="25000"/>
                  </a:schemeClr>
                </a:solidFill>
                <a:ea typeface="华文楷体" panose="02010600040101010101" pitchFamily="2" charset="-122"/>
              </a:rPr>
              <a:t>相关数据集</a:t>
            </a:r>
          </a:p>
        </p:txBody>
      </p:sp>
      <p:cxnSp>
        <p:nvCxnSpPr>
          <p:cNvPr id="80" name="直接连接符 79">
            <a:extLst>
              <a:ext uri="{FF2B5EF4-FFF2-40B4-BE49-F238E27FC236}">
                <a16:creationId xmlns:a16="http://schemas.microsoft.com/office/drawing/2014/main" id="{092F7E6E-8B7C-4074-BE8A-103EF029E647}"/>
              </a:ext>
            </a:extLst>
          </p:cNvPr>
          <p:cNvCxnSpPr>
            <a:cxnSpLocks/>
          </p:cNvCxnSpPr>
          <p:nvPr/>
        </p:nvCxnSpPr>
        <p:spPr>
          <a:xfrm>
            <a:off x="5054988" y="1572822"/>
            <a:ext cx="0" cy="4195567"/>
          </a:xfrm>
          <a:prstGeom prst="line">
            <a:avLst/>
          </a:prstGeom>
          <a:ln w="28575">
            <a:solidFill>
              <a:srgbClr val="002060"/>
            </a:solidFill>
            <a:prstDash val="lgDashDot"/>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E552428C-18BD-4DC7-9A24-862A2D407C3E}"/>
              </a:ext>
            </a:extLst>
          </p:cNvPr>
          <p:cNvSpPr txBox="1"/>
          <p:nvPr/>
        </p:nvSpPr>
        <p:spPr>
          <a:xfrm>
            <a:off x="570669" y="1257226"/>
            <a:ext cx="2036995" cy="461665"/>
          </a:xfrm>
          <a:prstGeom prst="rect">
            <a:avLst/>
          </a:prstGeom>
          <a:noFill/>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训练</a:t>
            </a:r>
            <a:r>
              <a:rPr lang="en-US" altLang="zh-CN" sz="2400" b="1" dirty="0">
                <a:solidFill>
                  <a:schemeClr val="tx1">
                    <a:lumMod val="75000"/>
                    <a:lumOff val="25000"/>
                  </a:schemeClr>
                </a:solidFill>
                <a:ea typeface="华文楷体" panose="02010600040101010101" pitchFamily="2" charset="-122"/>
              </a:rPr>
              <a:t>1</a:t>
            </a:r>
            <a:endParaRPr lang="zh-CN" altLang="en-US" sz="2400" b="1" dirty="0">
              <a:solidFill>
                <a:schemeClr val="tx1">
                  <a:lumMod val="75000"/>
                  <a:lumOff val="25000"/>
                </a:schemeClr>
              </a:solidFill>
              <a:ea typeface="华文楷体" panose="02010600040101010101" pitchFamily="2" charset="-122"/>
            </a:endParaRPr>
          </a:p>
        </p:txBody>
      </p:sp>
      <p:sp>
        <p:nvSpPr>
          <p:cNvPr id="87" name="文本框 86">
            <a:extLst>
              <a:ext uri="{FF2B5EF4-FFF2-40B4-BE49-F238E27FC236}">
                <a16:creationId xmlns:a16="http://schemas.microsoft.com/office/drawing/2014/main" id="{D1689493-E7BA-435E-8E82-05C7BE56D2D7}"/>
              </a:ext>
            </a:extLst>
          </p:cNvPr>
          <p:cNvSpPr txBox="1"/>
          <p:nvPr/>
        </p:nvSpPr>
        <p:spPr>
          <a:xfrm>
            <a:off x="5009764" y="285762"/>
            <a:ext cx="2036995" cy="461665"/>
          </a:xfrm>
          <a:prstGeom prst="rect">
            <a:avLst/>
          </a:prstGeom>
          <a:noFill/>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训练</a:t>
            </a:r>
            <a:r>
              <a:rPr lang="en-US" altLang="zh-CN" sz="2400" b="1" dirty="0">
                <a:solidFill>
                  <a:schemeClr val="tx1">
                    <a:lumMod val="75000"/>
                    <a:lumOff val="25000"/>
                  </a:schemeClr>
                </a:solidFill>
                <a:ea typeface="华文楷体" panose="02010600040101010101" pitchFamily="2" charset="-122"/>
              </a:rPr>
              <a:t>2</a:t>
            </a:r>
            <a:endParaRPr lang="zh-CN" altLang="en-US" sz="2400" b="1" dirty="0">
              <a:solidFill>
                <a:schemeClr val="tx1">
                  <a:lumMod val="75000"/>
                  <a:lumOff val="25000"/>
                </a:schemeClr>
              </a:solidFill>
              <a:ea typeface="华文楷体" panose="02010600040101010101" pitchFamily="2" charset="-122"/>
            </a:endParaRPr>
          </a:p>
        </p:txBody>
      </p:sp>
      <p:sp>
        <p:nvSpPr>
          <p:cNvPr id="91" name="文本框 90">
            <a:extLst>
              <a:ext uri="{FF2B5EF4-FFF2-40B4-BE49-F238E27FC236}">
                <a16:creationId xmlns:a16="http://schemas.microsoft.com/office/drawing/2014/main" id="{4C0998F8-629C-4C7F-B558-7C6A6292595E}"/>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93" name="文本框 92">
            <a:extLst>
              <a:ext uri="{FF2B5EF4-FFF2-40B4-BE49-F238E27FC236}">
                <a16:creationId xmlns:a16="http://schemas.microsoft.com/office/drawing/2014/main" id="{991AD859-7BBA-4F6C-B1EB-121998C6E105}"/>
              </a:ext>
            </a:extLst>
          </p:cNvPr>
          <p:cNvSpPr txBox="1"/>
          <p:nvPr/>
        </p:nvSpPr>
        <p:spPr>
          <a:xfrm>
            <a:off x="773421" y="357876"/>
            <a:ext cx="1826141" cy="584775"/>
          </a:xfrm>
          <a:prstGeom prst="rect">
            <a:avLst/>
          </a:prstGeom>
          <a:noFill/>
        </p:spPr>
        <p:txBody>
          <a:bodyPr wrap="none" rtlCol="0">
            <a:spAutoFit/>
          </a:bodyPr>
          <a:lstStyle/>
          <a:p>
            <a:r>
              <a:rPr lang="zh-CN" altLang="en-US" sz="3200" b="1" dirty="0">
                <a:solidFill>
                  <a:schemeClr val="tx1">
                    <a:lumMod val="75000"/>
                    <a:lumOff val="25000"/>
                  </a:schemeClr>
                </a:solidFill>
                <a:ea typeface="华文楷体" panose="02010600040101010101" pitchFamily="2" charset="-122"/>
              </a:rPr>
              <a:t>模型结构</a:t>
            </a:r>
          </a:p>
        </p:txBody>
      </p:sp>
      <p:cxnSp>
        <p:nvCxnSpPr>
          <p:cNvPr id="95" name="直接连接符 94">
            <a:extLst>
              <a:ext uri="{FF2B5EF4-FFF2-40B4-BE49-F238E27FC236}">
                <a16:creationId xmlns:a16="http://schemas.microsoft.com/office/drawing/2014/main" id="{782048B7-68A2-4ADC-A388-A32F8E379CA8}"/>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906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064302-0825-44D7-9A19-448388FD6F2B}"/>
              </a:ext>
            </a:extLst>
          </p:cNvPr>
          <p:cNvPicPr>
            <a:picLocks noChangeAspect="1"/>
          </p:cNvPicPr>
          <p:nvPr/>
        </p:nvPicPr>
        <p:blipFill>
          <a:blip r:embed="rId2"/>
          <a:stretch>
            <a:fillRect/>
          </a:stretch>
        </p:blipFill>
        <p:spPr>
          <a:xfrm>
            <a:off x="1553497" y="816318"/>
            <a:ext cx="5919019" cy="1510549"/>
          </a:xfrm>
          <a:prstGeom prst="rect">
            <a:avLst/>
          </a:prstGeom>
        </p:spPr>
      </p:pic>
      <p:pic>
        <p:nvPicPr>
          <p:cNvPr id="6" name="图片 5">
            <a:extLst>
              <a:ext uri="{FF2B5EF4-FFF2-40B4-BE49-F238E27FC236}">
                <a16:creationId xmlns:a16="http://schemas.microsoft.com/office/drawing/2014/main" id="{3FBE34B9-DE3B-4C69-B201-D459BF5DCB97}"/>
              </a:ext>
            </a:extLst>
          </p:cNvPr>
          <p:cNvPicPr>
            <a:picLocks noChangeAspect="1"/>
          </p:cNvPicPr>
          <p:nvPr/>
        </p:nvPicPr>
        <p:blipFill>
          <a:blip r:embed="rId3"/>
          <a:stretch>
            <a:fillRect/>
          </a:stretch>
        </p:blipFill>
        <p:spPr>
          <a:xfrm>
            <a:off x="1739518" y="2527600"/>
            <a:ext cx="5359371" cy="3946702"/>
          </a:xfrm>
          <a:prstGeom prst="rect">
            <a:avLst/>
          </a:prstGeom>
        </p:spPr>
      </p:pic>
      <p:sp>
        <p:nvSpPr>
          <p:cNvPr id="8" name="文本框 7">
            <a:extLst>
              <a:ext uri="{FF2B5EF4-FFF2-40B4-BE49-F238E27FC236}">
                <a16:creationId xmlns:a16="http://schemas.microsoft.com/office/drawing/2014/main" id="{1FE9B673-4039-418E-962B-FE92F9093C2F}"/>
              </a:ext>
            </a:extLst>
          </p:cNvPr>
          <p:cNvSpPr txBox="1"/>
          <p:nvPr/>
        </p:nvSpPr>
        <p:spPr>
          <a:xfrm>
            <a:off x="185364" y="357876"/>
            <a:ext cx="377027"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0" name="文本框 9">
            <a:extLst>
              <a:ext uri="{FF2B5EF4-FFF2-40B4-BE49-F238E27FC236}">
                <a16:creationId xmlns:a16="http://schemas.microsoft.com/office/drawing/2014/main" id="{8BA2DA87-F624-41F8-BB9D-9F9063BECFBC}"/>
              </a:ext>
            </a:extLst>
          </p:cNvPr>
          <p:cNvSpPr txBox="1"/>
          <p:nvPr/>
        </p:nvSpPr>
        <p:spPr>
          <a:xfrm>
            <a:off x="773421" y="357876"/>
            <a:ext cx="1162498" cy="584775"/>
          </a:xfrm>
          <a:prstGeom prst="rect">
            <a:avLst/>
          </a:prstGeom>
          <a:noFill/>
        </p:spPr>
        <p:txBody>
          <a:bodyPr wrap="none" rtlCol="0">
            <a:spAutoFit/>
          </a:bodyPr>
          <a:lstStyle/>
          <a:p>
            <a:r>
              <a:rPr lang="en-US" altLang="zh-CN" sz="3200" b="1" dirty="0" err="1">
                <a:solidFill>
                  <a:schemeClr val="tx1">
                    <a:lumMod val="75000"/>
                    <a:lumOff val="25000"/>
                  </a:schemeClr>
                </a:solidFill>
                <a:ea typeface="华文楷体" panose="02010600040101010101" pitchFamily="2" charset="-122"/>
              </a:rPr>
              <a:t>FindA</a:t>
            </a:r>
            <a:endParaRPr lang="zh-CN" altLang="en-US" sz="3200" b="1" dirty="0">
              <a:solidFill>
                <a:schemeClr val="tx1">
                  <a:lumMod val="75000"/>
                  <a:lumOff val="25000"/>
                </a:schemeClr>
              </a:solidFill>
              <a:ea typeface="华文楷体" panose="02010600040101010101" pitchFamily="2" charset="-122"/>
            </a:endParaRPr>
          </a:p>
        </p:txBody>
      </p:sp>
      <p:cxnSp>
        <p:nvCxnSpPr>
          <p:cNvPr id="12" name="直接连接符 11">
            <a:extLst>
              <a:ext uri="{FF2B5EF4-FFF2-40B4-BE49-F238E27FC236}">
                <a16:creationId xmlns:a16="http://schemas.microsoft.com/office/drawing/2014/main" id="{666CBF4C-D892-49E6-873F-2B46650BD99D}"/>
              </a:ext>
            </a:extLst>
          </p:cNvPr>
          <p:cNvCxnSpPr>
            <a:cxnSpLocks/>
          </p:cNvCxnSpPr>
          <p:nvPr/>
        </p:nvCxnSpPr>
        <p:spPr>
          <a:xfrm flipH="1">
            <a:off x="490524" y="53750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45A80D7-2339-4447-8D0C-D2FB4C431910}"/>
              </a:ext>
            </a:extLst>
          </p:cNvPr>
          <p:cNvSpPr/>
          <p:nvPr/>
        </p:nvSpPr>
        <p:spPr>
          <a:xfrm>
            <a:off x="0" y="-93720"/>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47EC8BF-076E-4EDE-A06F-463829813A52}"/>
              </a:ext>
            </a:extLst>
          </p:cNvPr>
          <p:cNvSpPr/>
          <p:nvPr/>
        </p:nvSpPr>
        <p:spPr>
          <a:xfrm>
            <a:off x="0" y="6640836"/>
            <a:ext cx="1219200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5958214"/>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8AA272FE-3C1E-4D40-B9D3-01682CC36305}" vid="{05A223F6-D93A-4406-B50C-D3B4A1AA281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16839</TotalTime>
  <Words>1943</Words>
  <Application>Microsoft Office PowerPoint</Application>
  <PresentationFormat>宽屏</PresentationFormat>
  <Paragraphs>293</Paragraphs>
  <Slides>35</Slides>
  <Notes>19</Notes>
  <HiddenSlides>0</HiddenSlides>
  <MMClips>31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Alibaba PuHuiTi B</vt:lpstr>
      <vt:lpstr>黑体</vt:lpstr>
      <vt:lpstr>STKaiti</vt:lpstr>
      <vt:lpstr>STKaiti</vt:lpstr>
      <vt:lpstr>Microsoft YaHei</vt:lpstr>
      <vt:lpstr>Arial</vt:lpstr>
      <vt:lpstr>Calibri</vt:lpstr>
      <vt:lpstr>Calibri Light</vt:lpstr>
      <vt:lpstr>Consolas</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Text Encoding Results  T-SNE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ruclion hjk</cp:lastModifiedBy>
  <cp:revision>1719</cp:revision>
  <dcterms:created xsi:type="dcterms:W3CDTF">2014-08-08T13:32:37Z</dcterms:created>
  <dcterms:modified xsi:type="dcterms:W3CDTF">2020-10-12T07:05:55Z</dcterms:modified>
</cp:coreProperties>
</file>